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5" r:id="rId2"/>
    <p:sldId id="261" r:id="rId3"/>
    <p:sldId id="263" r:id="rId4"/>
    <p:sldId id="277" r:id="rId5"/>
    <p:sldId id="276" r:id="rId6"/>
    <p:sldId id="279" r:id="rId7"/>
    <p:sldId id="278" r:id="rId8"/>
    <p:sldId id="273" r:id="rId9"/>
    <p:sldId id="284" r:id="rId10"/>
    <p:sldId id="282" r:id="rId11"/>
    <p:sldId id="269" r:id="rId12"/>
    <p:sldId id="285" r:id="rId13"/>
    <p:sldId id="289" r:id="rId14"/>
    <p:sldId id="268" r:id="rId15"/>
    <p:sldId id="283" r:id="rId16"/>
    <p:sldId id="287" r:id="rId17"/>
    <p:sldId id="286" r:id="rId18"/>
    <p:sldId id="265" r:id="rId19"/>
    <p:sldId id="288" r:id="rId20"/>
    <p:sldId id="293" r:id="rId21"/>
    <p:sldId id="294" r:id="rId22"/>
    <p:sldId id="29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53B"/>
    <a:srgbClr val="E42222"/>
    <a:srgbClr val="D7451D"/>
    <a:srgbClr val="606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68D9A-CB6C-4837-BAAC-37B1948D50D6}" type="datetimeFigureOut">
              <a:rPr lang="en-GB" smtClean="0"/>
              <a:t>08/03/2016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BE37A-A049-41D6-84BE-AACEE3DD0D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04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BE37A-A049-41D6-84BE-AACEE3DD0D1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986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-2" y="4754880"/>
            <a:ext cx="9144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kern="0" dirty="0">
              <a:solidFill>
                <a:prstClr val="white"/>
              </a:solidFill>
              <a:latin typeface="Euphemia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0" y="4724400"/>
            <a:ext cx="9140825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99" y="4800600"/>
            <a:ext cx="6858002" cy="114300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810" y="5943600"/>
            <a:ext cx="6858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575667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09" y="2362201"/>
            <a:ext cx="2400300" cy="1990725"/>
          </a:xfrm>
        </p:spPr>
        <p:txBody>
          <a:bodyPr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0659" y="685800"/>
            <a:ext cx="542925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09" y="4367308"/>
            <a:ext cx="24003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F08C5-26A8-E046-A808-315C2DBC1409}" type="datetimeFigureOut">
              <a:rPr lang="en-US">
                <a:solidFill>
                  <a:srgbClr val="E5E8E8"/>
                </a:solidFill>
              </a:rPr>
              <a:pPr>
                <a:defRPr/>
              </a:pPr>
              <a:t>3/8/2016</a:t>
            </a:fld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E5E8E8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CDB1B-91DD-B14B-99CC-D8E257BE9570}" type="slidenum">
              <a:rPr lang="en-US">
                <a:solidFill>
                  <a:srgbClr val="E5E8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5E8E8"/>
              </a:solidFill>
            </a:endParaRPr>
          </a:p>
        </p:txBody>
      </p:sp>
      <p:pic>
        <p:nvPicPr>
          <p:cNvPr id="8" name="Picture 2" descr="D:\DATA\Logo\logo wcs all\WCS-LOGO TRANSPARENT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47744" y="5589240"/>
            <a:ext cx="977280" cy="97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788468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365531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kern="0" dirty="0">
              <a:solidFill>
                <a:prstClr val="white"/>
              </a:solidFill>
              <a:latin typeface="Euphemia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09" y="2362201"/>
            <a:ext cx="2400300" cy="1990725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169" y="685800"/>
            <a:ext cx="477774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09" y="4367308"/>
            <a:ext cx="24003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8C6795-E884-F043-B284-503CA70CB963}" type="datetimeFigureOut">
              <a:rPr lang="en-US">
                <a:solidFill>
                  <a:srgbClr val="263050"/>
                </a:solidFill>
              </a:rPr>
              <a:pPr>
                <a:defRPr/>
              </a:pPr>
              <a:t>3/8/2016</a:t>
            </a:fld>
            <a:endParaRPr lang="en-US" dirty="0">
              <a:solidFill>
                <a:srgbClr val="26305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E5E8E8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8C5F0EC-BDB1-9546-8FD1-52664169B22D}" type="slidenum">
              <a:rPr lang="en-US">
                <a:solidFill>
                  <a:srgbClr val="26305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63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9060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5486400" y="0"/>
            <a:ext cx="365531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kern="0" dirty="0">
              <a:solidFill>
                <a:prstClr val="white"/>
              </a:solidFill>
              <a:latin typeface="Euphemia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2411" y="2362200"/>
            <a:ext cx="2400300" cy="1993392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5486400" cy="6858000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2411" y="4355592"/>
            <a:ext cx="24003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74765C-DD33-8249-97D3-D022202D6E43}" type="datetimeFigureOut">
              <a:rPr lang="en-US">
                <a:solidFill>
                  <a:srgbClr val="E5E8E8"/>
                </a:solidFill>
              </a:rPr>
              <a:pPr>
                <a:defRPr/>
              </a:pPr>
              <a:t>3/8/2016</a:t>
            </a:fld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E5E8E8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9E07FC-E09F-8948-BE55-DEB33BB79BB1}" type="slidenum">
              <a:rPr lang="en-US">
                <a:solidFill>
                  <a:srgbClr val="E5E8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54732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E82DA-BBAA-A74C-B4AD-32A2AF4839E3}" type="datetimeFigureOut">
              <a:rPr lang="en-US">
                <a:solidFill>
                  <a:srgbClr val="E5E8E8"/>
                </a:solidFill>
              </a:rPr>
              <a:pPr>
                <a:defRPr/>
              </a:pPr>
              <a:t>3/8/2016</a:t>
            </a:fld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0A1A0-45B7-4B4E-BFB4-FCD5F59C10CB}" type="slidenum">
              <a:rPr lang="en-US">
                <a:solidFill>
                  <a:srgbClr val="E5E8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5E8E8"/>
              </a:solidFill>
            </a:endParaRPr>
          </a:p>
        </p:txBody>
      </p:sp>
      <p:pic>
        <p:nvPicPr>
          <p:cNvPr id="7" name="Picture 2" descr="D:\DATA\Logo\logo wcs all\WCS-LOGO TRANSPARENT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47744" y="5589240"/>
            <a:ext cx="977280" cy="97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878472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A91BF-7435-0144-973B-75F1DEC60539}" type="datetimeFigureOut">
              <a:rPr lang="en-US">
                <a:solidFill>
                  <a:srgbClr val="E5E8E8"/>
                </a:solidFill>
              </a:rPr>
              <a:pPr>
                <a:defRPr/>
              </a:pPr>
              <a:t>3/8/2016</a:t>
            </a:fld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49A6C-4506-E649-A166-82BFB4E4E8BA}" type="slidenum">
              <a:rPr lang="en-US">
                <a:solidFill>
                  <a:srgbClr val="E5E8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5E8E8"/>
              </a:solidFill>
            </a:endParaRPr>
          </a:p>
        </p:txBody>
      </p:sp>
      <p:pic>
        <p:nvPicPr>
          <p:cNvPr id="7" name="Picture 2" descr="D:\DATA\Logo\logo wcs all\WCS-LOGO TRANSPARENT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47744" y="5589240"/>
            <a:ext cx="977280" cy="97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647411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534400" cy="5486400"/>
          </a:xfrm>
        </p:spPr>
        <p:txBody>
          <a:bodyPr/>
          <a:lstStyle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DAFF0-F486-5649-9106-FCFCB433757C}" type="datetimeFigureOut">
              <a:rPr lang="en-US">
                <a:solidFill>
                  <a:srgbClr val="E5E8E8"/>
                </a:solidFill>
              </a:rPr>
              <a:pPr>
                <a:defRPr/>
              </a:pPr>
              <a:t>3/8/2016</a:t>
            </a:fld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3120B-5361-BF4F-80ED-5BE72F54E4BF}" type="slidenum">
              <a:rPr lang="en-US">
                <a:solidFill>
                  <a:srgbClr val="E5E8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5E8E8"/>
              </a:solidFill>
            </a:endParaRPr>
          </a:p>
        </p:txBody>
      </p:sp>
      <p:pic>
        <p:nvPicPr>
          <p:cNvPr id="7" name="Picture 2" descr="D:\DATA\Logo\logo wcs all\WCS-LOGO TRANSPARENT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47744" y="0"/>
            <a:ext cx="977280" cy="97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01812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1620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kern="0" dirty="0">
              <a:solidFill>
                <a:prstClr val="white"/>
              </a:solidFill>
              <a:latin typeface="Euphemia"/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white">
          <a:xfrm>
            <a:off x="0" y="411163"/>
            <a:ext cx="9142413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>
            <a:normAutofit/>
          </a:bodyPr>
          <a:lstStyle>
            <a:lvl1pPr algn="ctr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3810000"/>
            <a:ext cx="6858000" cy="1143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536882-4C80-0D40-B945-D09324FB5CD2}" type="datetimeFigureOut">
              <a:rPr lang="en-US">
                <a:solidFill>
                  <a:srgbClr val="E5E8E8"/>
                </a:solidFill>
              </a:rPr>
              <a:pPr>
                <a:defRPr/>
              </a:pPr>
              <a:t>3/8/2016</a:t>
            </a:fld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E5E8E8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D78389-BC85-0A48-B4A2-71BBE76609D5}" type="slidenum">
              <a:rPr lang="en-US">
                <a:solidFill>
                  <a:srgbClr val="E5E8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23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10" y="3810000"/>
            <a:ext cx="6858000" cy="1143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2B95627-7B48-7249-95A1-03E9818BBBA8}" type="datetimeFigureOut">
              <a:rPr lang="en-US">
                <a:solidFill>
                  <a:srgbClr val="E5E8E8"/>
                </a:solidFill>
              </a:rPr>
              <a:pPr>
                <a:defRPr/>
              </a:pPr>
              <a:t>3/8/2016</a:t>
            </a:fld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dirty="0"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B129B03-D050-6E43-9BF3-CA68F496F052}" type="slidenum">
              <a:rPr lang="en-US">
                <a:solidFill>
                  <a:srgbClr val="E5E8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59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197DD-9097-784E-93B4-C3CC9E37606C}" type="datetimeFigureOut">
              <a:rPr lang="en-US">
                <a:solidFill>
                  <a:srgbClr val="E5E8E8"/>
                </a:solidFill>
              </a:rPr>
              <a:pPr>
                <a:defRPr/>
              </a:pPr>
              <a:t>3/8/2016</a:t>
            </a:fld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E5E8E8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C82E1-7459-9040-B1FF-B50D840FBE81}" type="slidenum">
              <a:rPr lang="en-US">
                <a:solidFill>
                  <a:srgbClr val="E5E8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9890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197DD-9097-784E-93B4-C3CC9E37606C}" type="datetimeFigureOut">
              <a:rPr lang="en-US">
                <a:solidFill>
                  <a:srgbClr val="E5E8E8"/>
                </a:solidFill>
              </a:rPr>
              <a:pPr>
                <a:defRPr/>
              </a:pPr>
              <a:t>3/8/2016</a:t>
            </a:fld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E5E8E8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C82E1-7459-9040-B1FF-B50D840FBE81}" type="slidenum">
              <a:rPr lang="en-US">
                <a:solidFill>
                  <a:srgbClr val="E5E8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4892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66344"/>
            <a:ext cx="7132320" cy="12344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40" y="2740733"/>
            <a:ext cx="3429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740733"/>
            <a:ext cx="3429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A3EA9-9AE4-E545-95B1-B617B611F1A9}" type="datetimeFigureOut">
              <a:rPr lang="en-US">
                <a:solidFill>
                  <a:srgbClr val="E5E8E8"/>
                </a:solidFill>
              </a:rPr>
              <a:pPr>
                <a:defRPr/>
              </a:pPr>
              <a:t>3/8/2016</a:t>
            </a:fld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E5E8E8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D2AE-D8C9-974A-974D-71B43761F8C5}" type="slidenum">
              <a:rPr lang="en-US">
                <a:solidFill>
                  <a:srgbClr val="E5E8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2271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8D1E1-8719-934D-A215-A8BA32AFAE89}" type="datetimeFigureOut">
              <a:rPr lang="en-US">
                <a:solidFill>
                  <a:srgbClr val="E5E8E8"/>
                </a:solidFill>
              </a:rPr>
              <a:pPr>
                <a:defRPr/>
              </a:pPr>
              <a:t>3/8/2016</a:t>
            </a:fld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E5E8E8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CF8E5-B21D-084C-AEBE-5D9825EA8CDE}" type="slidenum">
              <a:rPr lang="en-US">
                <a:solidFill>
                  <a:srgbClr val="E5E8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5E8E8"/>
              </a:solidFill>
            </a:endParaRPr>
          </a:p>
        </p:txBody>
      </p:sp>
      <p:pic>
        <p:nvPicPr>
          <p:cNvPr id="6" name="Picture 2" descr="D:\DATA\Logo\logo wcs all\WCS-LOGO TRANSPARENT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47744" y="5680"/>
            <a:ext cx="977280" cy="97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86826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1AAB447-8ABE-464C-BC28-1BDEB2B9671B}" type="datetimeFigureOut">
              <a:rPr lang="en-US">
                <a:solidFill>
                  <a:srgbClr val="263050"/>
                </a:solidFill>
              </a:rPr>
              <a:pPr>
                <a:defRPr/>
              </a:pPr>
              <a:t>3/8/2016</a:t>
            </a:fld>
            <a:endParaRPr lang="en-US" dirty="0">
              <a:solidFill>
                <a:srgbClr val="2630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dirty="0">
              <a:solidFill>
                <a:srgbClr val="263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6DC00B5-CD61-2D49-9DC5-2CE67E140F1E}" type="slidenum">
              <a:rPr lang="en-US">
                <a:solidFill>
                  <a:srgbClr val="26305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63050"/>
              </a:solidFill>
            </a:endParaRPr>
          </a:p>
        </p:txBody>
      </p:sp>
      <p:pic>
        <p:nvPicPr>
          <p:cNvPr id="5" name="Picture 2" descr="D:\DATA\Logo\logo wcs all\WCS-LOGO TRANSPARENT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47744" y="5589240"/>
            <a:ext cx="977280" cy="97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930564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190" y="6583680"/>
            <a:ext cx="9141620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kern="0" dirty="0">
              <a:solidFill>
                <a:prstClr val="white"/>
              </a:solidFill>
              <a:latin typeface="Euphemia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8" y="6583363"/>
            <a:ext cx="9140825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solidFill>
                <a:prstClr val="white"/>
              </a:solidFill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9906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6388" y="6602413"/>
            <a:ext cx="720725" cy="2365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chemeClr val="bg2"/>
                </a:solidFill>
                <a:latin typeface="Corbe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635B06-E80B-1043-BBC5-BD0CF7A2A31A}" type="datetimeFigureOut">
              <a:rPr lang="en-US">
                <a:solidFill>
                  <a:srgbClr val="E5E8E8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3/8/2016</a:t>
            </a:fld>
            <a:endParaRPr lang="en-US" dirty="0">
              <a:solidFill>
                <a:srgbClr val="E5E8E8"/>
              </a:solidFill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6475" y="6602413"/>
            <a:ext cx="5368925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dirty="0"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8100" y="6602413"/>
            <a:ext cx="479425" cy="2365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chemeClr val="bg2"/>
                </a:solidFill>
                <a:latin typeface="Corbe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C6E554-0C02-DC45-8CEC-043ECB6C16C2}" type="slidenum">
              <a:rPr lang="en-US">
                <a:solidFill>
                  <a:srgbClr val="E5E8E8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E5E8E8"/>
              </a:solidFill>
              <a:ea typeface="ＭＳ Ｐゴシック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588" y="692696"/>
            <a:ext cx="9144000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05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4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transition spd="med">
    <p:fade/>
  </p:transition>
  <p:txStyles>
    <p:titleStyle>
      <a:lvl1pPr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defRPr sz="2800" b="1" kern="1200" cap="all">
          <a:solidFill>
            <a:srgbClr val="1D243C"/>
          </a:solidFill>
          <a:latin typeface="Corbel"/>
          <a:ea typeface="ＭＳ Ｐゴシック" charset="0"/>
          <a:cs typeface="Corbel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3400">
          <a:solidFill>
            <a:srgbClr val="1D243C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3400">
          <a:solidFill>
            <a:srgbClr val="1D243C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3400">
          <a:solidFill>
            <a:srgbClr val="1D243C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3400">
          <a:solidFill>
            <a:srgbClr val="1D243C"/>
          </a:solidFill>
          <a:latin typeface="Corbel" pitchFamily="34" charset="0"/>
        </a:defRPr>
      </a:lvl9pPr>
    </p:titleStyle>
    <p:bodyStyle>
      <a:lvl1pPr marL="273050" indent="-228600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80000"/>
        <a:buFont typeface="Wingdings" charset="0"/>
        <a:buChar char="§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93725" indent="-228600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80000"/>
        <a:buFont typeface="Wingdings" charset="0"/>
        <a:buChar char="§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80000"/>
        <a:buFont typeface="Wingdings" charset="0"/>
        <a:buChar char="§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233488" indent="-228600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80000"/>
        <a:buFont typeface="Wingdings" charset="0"/>
        <a:buChar char="§"/>
        <a:defRPr sz="14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554163" indent="-228600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80000"/>
        <a:buFont typeface="Wingdings" charset="0"/>
        <a:buChar char="§"/>
        <a:defRPr sz="14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2" Type="http://schemas.openxmlformats.org/officeDocument/2006/relationships/tags" Target="../tags/tag34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7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6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6366" y="5094312"/>
            <a:ext cx="6858002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WILDLIFE CRIME IN INDONESIA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6165304"/>
            <a:ext cx="6858002" cy="762000"/>
          </a:xfrm>
        </p:spPr>
        <p:txBody>
          <a:bodyPr/>
          <a:lstStyle/>
          <a:p>
            <a:r>
              <a:rPr lang="en-GB" dirty="0" smtClean="0"/>
              <a:t>LEGAL FRAMEWORKS,  CURRENT KNOWLEDGE AND PRIORITY ACTIONS</a:t>
            </a:r>
            <a:endParaRPr lang="en-GB" dirty="0"/>
          </a:p>
        </p:txBody>
      </p:sp>
      <p:pic>
        <p:nvPicPr>
          <p:cNvPr id="5" name="Picture 2" descr="D:\DATA\Logo\logo wcs all\WCS-LOGO TRANSPARENT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4977680"/>
            <a:ext cx="1619672" cy="1619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0" y="332656"/>
            <a:ext cx="9216632" cy="4023114"/>
            <a:chOff x="1052198" y="260648"/>
            <a:chExt cx="8121808" cy="3365859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828" t="2377" r="-1385" b="615"/>
            <a:stretch/>
          </p:blipFill>
          <p:spPr bwMode="auto">
            <a:xfrm>
              <a:off x="4711700" y="260648"/>
              <a:ext cx="4462306" cy="3365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" name="Picture 2" descr="C:\Users\Matt\Desktop\personal\Tiger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3756"/>
            <a:stretch/>
          </p:blipFill>
          <p:spPr bwMode="auto">
            <a:xfrm>
              <a:off x="1052198" y="260648"/>
              <a:ext cx="3670466" cy="3365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95929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44624"/>
            <a:ext cx="8839200" cy="523875"/>
          </a:xfrm>
        </p:spPr>
        <p:txBody>
          <a:bodyPr/>
          <a:lstStyle/>
          <a:p>
            <a:r>
              <a:rPr lang="en-GB" sz="2400" dirty="0" smtClean="0"/>
              <a:t>WILDLIFE TRADE: KEY TRENDS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534400" cy="4536504"/>
          </a:xfrm>
        </p:spPr>
        <p:txBody>
          <a:bodyPr/>
          <a:lstStyle/>
          <a:p>
            <a:pPr marL="44450" lvl="0" indent="0">
              <a:buNone/>
            </a:pPr>
            <a:r>
              <a:rPr lang="en-GB" dirty="0" smtClean="0"/>
              <a:t>Government statistics show a downward trend in cases.</a:t>
            </a:r>
          </a:p>
          <a:p>
            <a:endParaRPr lang="en-GB" dirty="0"/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12968" cy="380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7111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1052736"/>
            <a:ext cx="684076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Data is very species specific and/or site specific, so accurate  national or provincial scale assessments are currently impossible.</a:t>
            </a:r>
          </a:p>
          <a:p>
            <a:pPr algn="just"/>
            <a:endParaRPr lang="en-GB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All signs (expert respondents, seizures, observations) indicate </a:t>
            </a:r>
            <a:r>
              <a:rPr lang="en-GB" dirty="0"/>
              <a:t>i</a:t>
            </a:r>
            <a:r>
              <a:rPr lang="en-GB" dirty="0" smtClean="0"/>
              <a:t>llegal wildlife trade in Indonesia is </a:t>
            </a:r>
            <a:r>
              <a:rPr lang="en-GB" b="1" dirty="0" smtClean="0"/>
              <a:t>rapidly increasing</a:t>
            </a:r>
            <a:r>
              <a:rPr lang="en-GB" dirty="0" smtClean="0"/>
              <a:t>, in </a:t>
            </a:r>
            <a:r>
              <a:rPr lang="en-GB" dirty="0"/>
              <a:t>line with increasing </a:t>
            </a:r>
            <a:r>
              <a:rPr lang="en-GB" dirty="0" smtClean="0"/>
              <a:t>domestic/regional/global demand.</a:t>
            </a:r>
          </a:p>
          <a:p>
            <a:pPr algn="just"/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 smtClean="0"/>
              <a:t>Domestic demand </a:t>
            </a:r>
            <a:r>
              <a:rPr lang="en-GB" dirty="0" smtClean="0"/>
              <a:t>is key for some species – particularly birds. In 2008, poaching </a:t>
            </a:r>
            <a:r>
              <a:rPr lang="en-GB" dirty="0"/>
              <a:t>rates for parrots </a:t>
            </a:r>
            <a:r>
              <a:rPr lang="en-GB" dirty="0" smtClean="0"/>
              <a:t>from </a:t>
            </a:r>
            <a:r>
              <a:rPr lang="en-US" dirty="0" smtClean="0"/>
              <a:t>North </a:t>
            </a:r>
            <a:r>
              <a:rPr lang="en-US" dirty="0"/>
              <a:t>Halmahera, Maluku </a:t>
            </a:r>
            <a:r>
              <a:rPr lang="en-US" dirty="0" smtClean="0"/>
              <a:t>were an estimated at just under 1000 birds annually , </a:t>
            </a:r>
            <a:r>
              <a:rPr lang="en-US" dirty="0"/>
              <a:t>41% </a:t>
            </a:r>
            <a:r>
              <a:rPr lang="en-US" dirty="0" smtClean="0"/>
              <a:t>for export (Philippines), </a:t>
            </a:r>
            <a:r>
              <a:rPr lang="en-US" dirty="0"/>
              <a:t>and 59 % </a:t>
            </a:r>
            <a:r>
              <a:rPr lang="en-US" dirty="0" smtClean="0"/>
              <a:t>for domestic </a:t>
            </a:r>
            <a:r>
              <a:rPr lang="en-US" dirty="0"/>
              <a:t>trade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When trade </a:t>
            </a:r>
            <a:r>
              <a:rPr lang="en-GB" dirty="0"/>
              <a:t>in one species </a:t>
            </a:r>
            <a:r>
              <a:rPr lang="en-GB" dirty="0" smtClean="0"/>
              <a:t>appears </a:t>
            </a:r>
            <a:r>
              <a:rPr lang="en-GB" dirty="0"/>
              <a:t>to fall, it usually reflects a </a:t>
            </a:r>
            <a:r>
              <a:rPr lang="en-GB" b="1" dirty="0"/>
              <a:t>switch to a different species</a:t>
            </a:r>
            <a:r>
              <a:rPr lang="en-GB" b="1" dirty="0" smtClean="0"/>
              <a:t>. </a:t>
            </a:r>
            <a:r>
              <a:rPr lang="en-GB" dirty="0" smtClean="0"/>
              <a:t>The trade in Indonesia is very dynamic..</a:t>
            </a:r>
            <a:endParaRPr lang="en-GB" dirty="0"/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Trade in tigers, hornbills, elephant ivory, pangolins and other species is estimated to have increased four fold since 2010 according to respondents.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1663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TRADE VOLUMES + DEMAND: KEY TRENDS</a:t>
            </a:r>
            <a:endParaRPr lang="en-GB" sz="24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7452320" y="1484784"/>
            <a:ext cx="1152128" cy="1296144"/>
            <a:chOff x="7308304" y="1772816"/>
            <a:chExt cx="1152128" cy="1296144"/>
          </a:xfrm>
        </p:grpSpPr>
        <p:sp>
          <p:nvSpPr>
            <p:cNvPr id="10" name="Rectangle 9"/>
            <p:cNvSpPr/>
            <p:nvPr/>
          </p:nvSpPr>
          <p:spPr>
            <a:xfrm>
              <a:off x="7524328" y="2348880"/>
              <a:ext cx="216024" cy="720080"/>
            </a:xfrm>
            <a:prstGeom prst="rect">
              <a:avLst/>
            </a:prstGeom>
            <a:solidFill>
              <a:srgbClr val="D7451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812360" y="1988840"/>
              <a:ext cx="216024" cy="1080120"/>
            </a:xfrm>
            <a:prstGeom prst="rect">
              <a:avLst/>
            </a:prstGeom>
            <a:solidFill>
              <a:srgbClr val="E4222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100392" y="1772816"/>
              <a:ext cx="216024" cy="129614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7308304" y="1988840"/>
              <a:ext cx="1152128" cy="108012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596336" y="4437112"/>
            <a:ext cx="864096" cy="501940"/>
            <a:chOff x="7740352" y="5229199"/>
            <a:chExt cx="864096" cy="501940"/>
          </a:xfrm>
        </p:grpSpPr>
        <p:sp>
          <p:nvSpPr>
            <p:cNvPr id="17" name="Right Arrow 16"/>
            <p:cNvSpPr/>
            <p:nvPr/>
          </p:nvSpPr>
          <p:spPr>
            <a:xfrm>
              <a:off x="7776356" y="5229199"/>
              <a:ext cx="828092" cy="216025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ight Arrow 17"/>
            <p:cNvSpPr/>
            <p:nvPr/>
          </p:nvSpPr>
          <p:spPr>
            <a:xfrm rot="10800000">
              <a:off x="7740352" y="5515114"/>
              <a:ext cx="828092" cy="216025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596336" y="3272503"/>
            <a:ext cx="828092" cy="732561"/>
            <a:chOff x="7596336" y="3560535"/>
            <a:chExt cx="828092" cy="732561"/>
          </a:xfrm>
        </p:grpSpPr>
        <p:sp>
          <p:nvSpPr>
            <p:cNvPr id="20" name="Rectangle 19"/>
            <p:cNvSpPr/>
            <p:nvPr/>
          </p:nvSpPr>
          <p:spPr>
            <a:xfrm>
              <a:off x="7596336" y="3560535"/>
              <a:ext cx="828092" cy="15649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596336" y="3717032"/>
              <a:ext cx="828092" cy="1831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Connector 23"/>
            <p:cNvCxnSpPr>
              <a:stCxn id="20" idx="1"/>
            </p:cNvCxnSpPr>
            <p:nvPr/>
          </p:nvCxnSpPr>
          <p:spPr>
            <a:xfrm>
              <a:off x="7596336" y="3638784"/>
              <a:ext cx="0" cy="6543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7596336" y="5157192"/>
            <a:ext cx="1098122" cy="792088"/>
            <a:chOff x="7866366" y="5589240"/>
            <a:chExt cx="1098122" cy="792088"/>
          </a:xfrm>
        </p:grpSpPr>
        <p:sp>
          <p:nvSpPr>
            <p:cNvPr id="26" name="Multiply 25"/>
            <p:cNvSpPr/>
            <p:nvPr/>
          </p:nvSpPr>
          <p:spPr>
            <a:xfrm>
              <a:off x="7866366" y="5805264"/>
              <a:ext cx="450050" cy="576064"/>
            </a:xfrm>
            <a:prstGeom prst="mathMultiply">
              <a:avLst/>
            </a:prstGeom>
            <a:solidFill>
              <a:srgbClr val="2555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72400" y="5589240"/>
              <a:ext cx="7920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 smtClean="0">
                  <a:solidFill>
                    <a:srgbClr val="25553B"/>
                  </a:solidFill>
                </a:rPr>
                <a:t>4</a:t>
              </a:r>
              <a:endParaRPr lang="en-GB" b="1" dirty="0">
                <a:solidFill>
                  <a:srgbClr val="25553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51985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534400" cy="523875"/>
          </a:xfrm>
        </p:spPr>
        <p:txBody>
          <a:bodyPr/>
          <a:lstStyle/>
          <a:p>
            <a:r>
              <a:rPr lang="en-GB" sz="2400" dirty="0" smtClean="0"/>
              <a:t>Indicators of VOLUME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764704"/>
            <a:ext cx="6590184" cy="864096"/>
          </a:xfrm>
        </p:spPr>
        <p:txBody>
          <a:bodyPr/>
          <a:lstStyle/>
          <a:p>
            <a:pPr marL="44450" indent="0">
              <a:buNone/>
            </a:pPr>
            <a:r>
              <a:rPr lang="en-GB" dirty="0" smtClean="0"/>
              <a:t>Number of pig nosed turtles seized in Indonesia between 2003-2012 destined for export (2012)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49573" y="764704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81,689</a:t>
            </a:r>
            <a:endParaRPr lang="en-GB" sz="4000" b="1" dirty="0">
              <a:solidFill>
                <a:srgbClr val="FF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83568" y="1772816"/>
            <a:ext cx="8136904" cy="779894"/>
            <a:chOff x="683568" y="1857018"/>
            <a:chExt cx="8136904" cy="779894"/>
          </a:xfrm>
        </p:grpSpPr>
        <p:sp>
          <p:nvSpPr>
            <p:cNvPr id="5" name="TextBox 4"/>
            <p:cNvSpPr txBox="1"/>
            <p:nvPr/>
          </p:nvSpPr>
          <p:spPr>
            <a:xfrm>
              <a:off x="2339752" y="1929026"/>
              <a:ext cx="64807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Number of manta rays in Indonesia killed annually for their gill </a:t>
              </a:r>
              <a:r>
                <a:rPr lang="en-GB" sz="2000" dirty="0" err="1" smtClean="0"/>
                <a:t>rakers</a:t>
              </a:r>
              <a:r>
                <a:rPr lang="en-GB" sz="2000" dirty="0" smtClean="0"/>
                <a:t> before the ban (2012).</a:t>
              </a:r>
              <a:endParaRPr lang="en-GB" sz="2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3568" y="1857018"/>
              <a:ext cx="17281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 smtClean="0">
                  <a:solidFill>
                    <a:srgbClr val="FF0000"/>
                  </a:solidFill>
                </a:rPr>
                <a:t>1,320</a:t>
              </a:r>
              <a:endParaRPr lang="en-GB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99592" y="2721114"/>
            <a:ext cx="7920880" cy="923910"/>
            <a:chOff x="899592" y="2348880"/>
            <a:chExt cx="7920880" cy="923910"/>
          </a:xfrm>
        </p:grpSpPr>
        <p:sp>
          <p:nvSpPr>
            <p:cNvPr id="16" name="TextBox 15"/>
            <p:cNvSpPr txBox="1"/>
            <p:nvPr/>
          </p:nvSpPr>
          <p:spPr>
            <a:xfrm>
              <a:off x="899592" y="2348880"/>
              <a:ext cx="13681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 smtClean="0">
                  <a:solidFill>
                    <a:srgbClr val="FF0000"/>
                  </a:solidFill>
                </a:rPr>
                <a:t>3-5</a:t>
              </a:r>
              <a:endParaRPr lang="en-GB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39752" y="2564904"/>
              <a:ext cx="64807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Number of live Sun-bears exported per day from Indonesia (2008)</a:t>
              </a:r>
              <a:endParaRPr lang="en-GB" sz="20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7544" y="3873242"/>
            <a:ext cx="8352928" cy="779894"/>
            <a:chOff x="467544" y="3212976"/>
            <a:chExt cx="8352928" cy="779894"/>
          </a:xfrm>
        </p:grpSpPr>
        <p:sp>
          <p:nvSpPr>
            <p:cNvPr id="18" name="TextBox 17"/>
            <p:cNvSpPr txBox="1"/>
            <p:nvPr/>
          </p:nvSpPr>
          <p:spPr>
            <a:xfrm>
              <a:off x="467544" y="3212976"/>
              <a:ext cx="18722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 smtClean="0">
                  <a:solidFill>
                    <a:srgbClr val="FF0000"/>
                  </a:solidFill>
                </a:rPr>
                <a:t>1260kg</a:t>
              </a:r>
              <a:endParaRPr lang="en-GB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39752" y="3284984"/>
              <a:ext cx="64807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The ivory sales from a single trader in Lampung since 2003 – equivalent to 47 elephants (2014)</a:t>
              </a:r>
              <a:endParaRPr lang="en-GB" sz="20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03671" y="5085184"/>
            <a:ext cx="7592393" cy="779894"/>
            <a:chOff x="1003671" y="5745450"/>
            <a:chExt cx="7592393" cy="779894"/>
          </a:xfrm>
        </p:grpSpPr>
        <p:sp>
          <p:nvSpPr>
            <p:cNvPr id="20" name="Rectangle 19"/>
            <p:cNvSpPr/>
            <p:nvPr/>
          </p:nvSpPr>
          <p:spPr>
            <a:xfrm>
              <a:off x="1003671" y="5745450"/>
              <a:ext cx="68800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</a:rPr>
                <a:t>55</a:t>
              </a:r>
              <a:endParaRPr lang="en-GB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39752" y="5817458"/>
              <a:ext cx="62563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Number of tiger related cases investigated by WCS Wildlife Crime Unit since 2003 (2015)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79353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534400" cy="523875"/>
          </a:xfrm>
        </p:spPr>
        <p:txBody>
          <a:bodyPr/>
          <a:lstStyle/>
          <a:p>
            <a:r>
              <a:rPr lang="en-GB" sz="2400" dirty="0" smtClean="0"/>
              <a:t>Indicators of volume</a:t>
            </a:r>
            <a:endParaRPr lang="en-GB" sz="2400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23528" y="98072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indent="0">
              <a:buNone/>
            </a:pPr>
            <a:r>
              <a:rPr lang="en-GB" sz="4000" b="1" dirty="0" smtClean="0">
                <a:solidFill>
                  <a:srgbClr val="FF0000"/>
                </a:solidFill>
              </a:rPr>
              <a:t>5,000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1124744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Number of helmeted hornbills poached between 2012-2013 across Indonesia (2014)</a:t>
            </a:r>
            <a:endParaRPr lang="en-GB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539552" y="2060848"/>
            <a:ext cx="8280920" cy="767700"/>
            <a:chOff x="876779" y="4089266"/>
            <a:chExt cx="8280920" cy="767700"/>
          </a:xfrm>
        </p:grpSpPr>
        <p:sp>
          <p:nvSpPr>
            <p:cNvPr id="7" name="Rectangle 6"/>
            <p:cNvSpPr/>
            <p:nvPr/>
          </p:nvSpPr>
          <p:spPr>
            <a:xfrm>
              <a:off x="876779" y="4089266"/>
              <a:ext cx="95891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714</a:t>
              </a:r>
              <a:endParaRPr lang="en-GB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04971" y="4149080"/>
              <a:ext cx="65527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Number of slow </a:t>
              </a:r>
              <a:r>
                <a:rPr lang="en-GB" sz="2000" dirty="0" err="1" smtClean="0"/>
                <a:t>loris</a:t>
              </a:r>
              <a:r>
                <a:rPr lang="en-GB" sz="2000" dirty="0" smtClean="0"/>
                <a:t> (</a:t>
              </a:r>
              <a:r>
                <a:rPr lang="en-US" sz="2000" i="1" dirty="0" err="1"/>
                <a:t>Nycticebus</a:t>
              </a:r>
              <a:r>
                <a:rPr lang="en-US" sz="2000" i="1" dirty="0"/>
                <a:t> </a:t>
              </a:r>
              <a:r>
                <a:rPr lang="en-US" sz="2000" i="1" dirty="0" err="1" smtClean="0"/>
                <a:t>coucang</a:t>
              </a:r>
              <a:r>
                <a:rPr lang="en-US" sz="2000" i="1" dirty="0" smtClean="0"/>
                <a:t>) </a:t>
              </a:r>
              <a:r>
                <a:rPr lang="en-GB" sz="2000" dirty="0" smtClean="0"/>
                <a:t>observed for sale in 2 markets in Medan between 1997-2008 (2008)</a:t>
              </a:r>
              <a:endParaRPr lang="en-GB" sz="20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3879" y="3061409"/>
            <a:ext cx="7992185" cy="1395447"/>
            <a:chOff x="603879" y="4941168"/>
            <a:chExt cx="7992185" cy="1395447"/>
          </a:xfrm>
        </p:grpSpPr>
        <p:sp>
          <p:nvSpPr>
            <p:cNvPr id="10" name="Rectangle 9"/>
            <p:cNvSpPr/>
            <p:nvPr/>
          </p:nvSpPr>
          <p:spPr>
            <a:xfrm>
              <a:off x="603879" y="4941168"/>
              <a:ext cx="87177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</a:rPr>
                <a:t>25t</a:t>
              </a:r>
              <a:endParaRPr lang="en-GB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752" y="5013176"/>
              <a:ext cx="62563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A single shipment of pangolin scales observed in Sumatra in 2008. Equivalent shipments are thought to be leaving Sumatra each month. One kilo of pangolin scales is equivalent to 4 animals</a:t>
              </a:r>
              <a:r>
                <a:rPr lang="en-GB" sz="2000" dirty="0"/>
                <a:t> </a:t>
              </a:r>
              <a:r>
                <a:rPr lang="en-GB" sz="2000" dirty="0" smtClean="0"/>
                <a:t>(2008)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11791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942" y="179348"/>
            <a:ext cx="7831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MARKET CHARACTERISTICS: KEY TRENDS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920908"/>
            <a:ext cx="6309493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Wildlife trade is increasingly well organised – visibility is declining though still relatively open compared to many countries.</a:t>
            </a:r>
          </a:p>
          <a:p>
            <a:pPr algn="just"/>
            <a:endParaRPr lang="en-GB" dirty="0" smtClean="0"/>
          </a:p>
          <a:p>
            <a:pPr algn="just"/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There are reports of hunters being equipped and funded by buyers/traders to collect specific species – ‘poaching to order’</a:t>
            </a:r>
          </a:p>
          <a:p>
            <a:pPr algn="just"/>
            <a:endParaRPr lang="en-GB" dirty="0" smtClean="0"/>
          </a:p>
          <a:p>
            <a:pPr algn="just"/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Online trade is growing rapidly in response to limited enforcement capacity.</a:t>
            </a:r>
          </a:p>
          <a:p>
            <a:pPr algn="just"/>
            <a:endParaRPr lang="en-GB" dirty="0" smtClean="0"/>
          </a:p>
          <a:p>
            <a:pPr algn="just"/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Wildlife traders are increasingly using disconnected network systems, like drug traffickers, as well as unidentified methods to get through custom exit points.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grpSp>
        <p:nvGrpSpPr>
          <p:cNvPr id="108" name="Group 107"/>
          <p:cNvGrpSpPr/>
          <p:nvPr/>
        </p:nvGrpSpPr>
        <p:grpSpPr>
          <a:xfrm>
            <a:off x="6948264" y="4715852"/>
            <a:ext cx="1586117" cy="369332"/>
            <a:chOff x="2853206" y="5733256"/>
            <a:chExt cx="1586117" cy="369332"/>
          </a:xfrm>
        </p:grpSpPr>
        <p:grpSp>
          <p:nvGrpSpPr>
            <p:cNvPr id="33" name="Group 32"/>
            <p:cNvGrpSpPr/>
            <p:nvPr/>
          </p:nvGrpSpPr>
          <p:grpSpPr>
            <a:xfrm>
              <a:off x="3111438" y="5733256"/>
              <a:ext cx="1146175" cy="269321"/>
              <a:chOff x="2915816" y="4593940"/>
              <a:chExt cx="1146175" cy="269321"/>
            </a:xfrm>
          </p:grpSpPr>
          <p:sp>
            <p:nvSpPr>
              <p:cNvPr id="103" name="Line 120"/>
              <p:cNvSpPr>
                <a:spLocks noChangeShapeType="1"/>
              </p:cNvSpPr>
              <p:nvPr/>
            </p:nvSpPr>
            <p:spPr bwMode="gray">
              <a:xfrm>
                <a:off x="2915816" y="4725144"/>
                <a:ext cx="1146175" cy="0"/>
              </a:xfrm>
              <a:prstGeom prst="line">
                <a:avLst/>
              </a:prstGeom>
              <a:noFill/>
              <a:ln w="28575">
                <a:solidFill>
                  <a:srgbClr val="25553B"/>
                </a:solidFill>
                <a:round/>
                <a:headEnd type="arrow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cxnSp>
            <p:nvCxnSpPr>
              <p:cNvPr id="104" name="AutoShape 123"/>
              <p:cNvCxnSpPr>
                <a:cxnSpLocks noChangeShapeType="1"/>
              </p:cNvCxnSpPr>
              <p:nvPr/>
            </p:nvCxnSpPr>
            <p:spPr bwMode="gray">
              <a:xfrm flipH="1">
                <a:off x="3694268" y="4593940"/>
                <a:ext cx="93085" cy="269321"/>
              </a:xfrm>
              <a:prstGeom prst="straightConnector1">
                <a:avLst/>
              </a:prstGeom>
              <a:noFill/>
              <a:ln w="28575">
                <a:solidFill>
                  <a:srgbClr val="25553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5" name="AutoShape 124"/>
              <p:cNvCxnSpPr>
                <a:cxnSpLocks noChangeShapeType="1"/>
              </p:cNvCxnSpPr>
              <p:nvPr/>
            </p:nvCxnSpPr>
            <p:spPr bwMode="gray">
              <a:xfrm flipH="1">
                <a:off x="3637984" y="4593940"/>
                <a:ext cx="93085" cy="269321"/>
              </a:xfrm>
              <a:prstGeom prst="straightConnector1">
                <a:avLst/>
              </a:prstGeom>
              <a:noFill/>
              <a:ln w="28575">
                <a:solidFill>
                  <a:srgbClr val="25553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6" name="TextBox 105"/>
            <p:cNvSpPr txBox="1"/>
            <p:nvPr/>
          </p:nvSpPr>
          <p:spPr>
            <a:xfrm>
              <a:off x="2853206" y="5733256"/>
              <a:ext cx="3506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A</a:t>
              </a:r>
              <a:endParaRPr lang="en-GB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223299" y="5733256"/>
              <a:ext cx="2160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B</a:t>
              </a:r>
              <a:endParaRPr lang="en-GB" dirty="0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7380312" y="978873"/>
            <a:ext cx="720080" cy="721935"/>
            <a:chOff x="7424393" y="764704"/>
            <a:chExt cx="856019" cy="666522"/>
          </a:xfrm>
        </p:grpSpPr>
        <p:grpSp>
          <p:nvGrpSpPr>
            <p:cNvPr id="90" name="Group 89"/>
            <p:cNvGrpSpPr/>
            <p:nvPr/>
          </p:nvGrpSpPr>
          <p:grpSpPr>
            <a:xfrm>
              <a:off x="7424393" y="764704"/>
              <a:ext cx="494694" cy="666522"/>
              <a:chOff x="3405188" y="614363"/>
              <a:chExt cx="2828925" cy="3600450"/>
            </a:xfrm>
          </p:grpSpPr>
          <p:grpSp>
            <p:nvGrpSpPr>
              <p:cNvPr id="91" name="Group 35"/>
              <p:cNvGrpSpPr>
                <a:grpSpLocks/>
              </p:cNvGrpSpPr>
              <p:nvPr/>
            </p:nvGrpSpPr>
            <p:grpSpPr bwMode="auto">
              <a:xfrm rot="21485473" flipH="1">
                <a:off x="3659188" y="614363"/>
                <a:ext cx="2574925" cy="2365375"/>
                <a:chOff x="412" y="1300"/>
                <a:chExt cx="1203" cy="1195"/>
              </a:xfrm>
            </p:grpSpPr>
            <p:grpSp>
              <p:nvGrpSpPr>
                <p:cNvPr id="134" name="Group 36"/>
                <p:cNvGrpSpPr>
                  <a:grpSpLocks/>
                </p:cNvGrpSpPr>
                <p:nvPr/>
              </p:nvGrpSpPr>
              <p:grpSpPr bwMode="auto">
                <a:xfrm>
                  <a:off x="434" y="1314"/>
                  <a:ext cx="1181" cy="1180"/>
                  <a:chOff x="434" y="1314"/>
                  <a:chExt cx="1181" cy="1180"/>
                </a:xfrm>
              </p:grpSpPr>
              <p:grpSp>
                <p:nvGrpSpPr>
                  <p:cNvPr id="140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434" y="1314"/>
                    <a:ext cx="1181" cy="1180"/>
                    <a:chOff x="434" y="1314"/>
                    <a:chExt cx="1181" cy="1180"/>
                  </a:xfrm>
                </p:grpSpPr>
                <p:sp>
                  <p:nvSpPr>
                    <p:cNvPr id="146" name="Freeform 38"/>
                    <p:cNvSpPr>
                      <a:spLocks/>
                    </p:cNvSpPr>
                    <p:nvPr/>
                  </p:nvSpPr>
                  <p:spPr bwMode="invGray">
                    <a:xfrm>
                      <a:off x="434" y="1314"/>
                      <a:ext cx="1003" cy="685"/>
                    </a:xfrm>
                    <a:custGeom>
                      <a:avLst/>
                      <a:gdLst>
                        <a:gd name="T0" fmla="*/ 21 w 1003"/>
                        <a:gd name="T1" fmla="*/ 685 h 685"/>
                        <a:gd name="T2" fmla="*/ 6 w 1003"/>
                        <a:gd name="T3" fmla="*/ 604 h 685"/>
                        <a:gd name="T4" fmla="*/ 0 w 1003"/>
                        <a:gd name="T5" fmla="*/ 526 h 685"/>
                        <a:gd name="T6" fmla="*/ 3 w 1003"/>
                        <a:gd name="T7" fmla="*/ 472 h 685"/>
                        <a:gd name="T8" fmla="*/ 12 w 1003"/>
                        <a:gd name="T9" fmla="*/ 423 h 685"/>
                        <a:gd name="T10" fmla="*/ 27 w 1003"/>
                        <a:gd name="T11" fmla="*/ 369 h 685"/>
                        <a:gd name="T12" fmla="*/ 51 w 1003"/>
                        <a:gd name="T13" fmla="*/ 315 h 685"/>
                        <a:gd name="T14" fmla="*/ 81 w 1003"/>
                        <a:gd name="T15" fmla="*/ 258 h 685"/>
                        <a:gd name="T16" fmla="*/ 111 w 1003"/>
                        <a:gd name="T17" fmla="*/ 213 h 685"/>
                        <a:gd name="T18" fmla="*/ 147 w 1003"/>
                        <a:gd name="T19" fmla="*/ 168 h 685"/>
                        <a:gd name="T20" fmla="*/ 189 w 1003"/>
                        <a:gd name="T21" fmla="*/ 129 h 685"/>
                        <a:gd name="T22" fmla="*/ 231 w 1003"/>
                        <a:gd name="T23" fmla="*/ 96 h 685"/>
                        <a:gd name="T24" fmla="*/ 276 w 1003"/>
                        <a:gd name="T25" fmla="*/ 69 h 685"/>
                        <a:gd name="T26" fmla="*/ 331 w 1003"/>
                        <a:gd name="T27" fmla="*/ 45 h 685"/>
                        <a:gd name="T28" fmla="*/ 394 w 1003"/>
                        <a:gd name="T29" fmla="*/ 24 h 685"/>
                        <a:gd name="T30" fmla="*/ 448 w 1003"/>
                        <a:gd name="T31" fmla="*/ 9 h 685"/>
                        <a:gd name="T32" fmla="*/ 514 w 1003"/>
                        <a:gd name="T33" fmla="*/ 0 h 685"/>
                        <a:gd name="T34" fmla="*/ 598 w 1003"/>
                        <a:gd name="T35" fmla="*/ 0 h 685"/>
                        <a:gd name="T36" fmla="*/ 661 w 1003"/>
                        <a:gd name="T37" fmla="*/ 12 h 685"/>
                        <a:gd name="T38" fmla="*/ 736 w 1003"/>
                        <a:gd name="T39" fmla="*/ 30 h 685"/>
                        <a:gd name="T40" fmla="*/ 811 w 1003"/>
                        <a:gd name="T41" fmla="*/ 63 h 685"/>
                        <a:gd name="T42" fmla="*/ 877 w 1003"/>
                        <a:gd name="T43" fmla="*/ 102 h 685"/>
                        <a:gd name="T44" fmla="*/ 922 w 1003"/>
                        <a:gd name="T45" fmla="*/ 141 h 685"/>
                        <a:gd name="T46" fmla="*/ 967 w 1003"/>
                        <a:gd name="T47" fmla="*/ 186 h 685"/>
                        <a:gd name="T48" fmla="*/ 1003 w 1003"/>
                        <a:gd name="T49" fmla="*/ 231 h 685"/>
                        <a:gd name="T50" fmla="*/ 907 w 1003"/>
                        <a:gd name="T51" fmla="*/ 159 h 685"/>
                        <a:gd name="T52" fmla="*/ 856 w 1003"/>
                        <a:gd name="T53" fmla="*/ 129 h 685"/>
                        <a:gd name="T54" fmla="*/ 802 w 1003"/>
                        <a:gd name="T55" fmla="*/ 108 h 685"/>
                        <a:gd name="T56" fmla="*/ 733 w 1003"/>
                        <a:gd name="T57" fmla="*/ 87 h 685"/>
                        <a:gd name="T58" fmla="*/ 667 w 1003"/>
                        <a:gd name="T59" fmla="*/ 78 h 685"/>
                        <a:gd name="T60" fmla="*/ 595 w 1003"/>
                        <a:gd name="T61" fmla="*/ 75 h 685"/>
                        <a:gd name="T62" fmla="*/ 541 w 1003"/>
                        <a:gd name="T63" fmla="*/ 78 h 685"/>
                        <a:gd name="T64" fmla="*/ 484 w 1003"/>
                        <a:gd name="T65" fmla="*/ 87 h 685"/>
                        <a:gd name="T66" fmla="*/ 427 w 1003"/>
                        <a:gd name="T67" fmla="*/ 102 h 685"/>
                        <a:gd name="T68" fmla="*/ 373 w 1003"/>
                        <a:gd name="T69" fmla="*/ 120 h 685"/>
                        <a:gd name="T70" fmla="*/ 313 w 1003"/>
                        <a:gd name="T71" fmla="*/ 150 h 685"/>
                        <a:gd name="T72" fmla="*/ 267 w 1003"/>
                        <a:gd name="T73" fmla="*/ 177 h 685"/>
                        <a:gd name="T74" fmla="*/ 228 w 1003"/>
                        <a:gd name="T75" fmla="*/ 210 h 685"/>
                        <a:gd name="T76" fmla="*/ 183 w 1003"/>
                        <a:gd name="T77" fmla="*/ 246 h 685"/>
                        <a:gd name="T78" fmla="*/ 147 w 1003"/>
                        <a:gd name="T79" fmla="*/ 285 h 685"/>
                        <a:gd name="T80" fmla="*/ 111 w 1003"/>
                        <a:gd name="T81" fmla="*/ 339 h 685"/>
                        <a:gd name="T82" fmla="*/ 78 w 1003"/>
                        <a:gd name="T83" fmla="*/ 396 h 685"/>
                        <a:gd name="T84" fmla="*/ 57 w 1003"/>
                        <a:gd name="T85" fmla="*/ 450 h 685"/>
                        <a:gd name="T86" fmla="*/ 39 w 1003"/>
                        <a:gd name="T87" fmla="*/ 514 h 685"/>
                        <a:gd name="T88" fmla="*/ 27 w 1003"/>
                        <a:gd name="T89" fmla="*/ 592 h 685"/>
                        <a:gd name="T90" fmla="*/ 21 w 1003"/>
                        <a:gd name="T91" fmla="*/ 685 h 6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</a:cxnLst>
                      <a:rect l="0" t="0" r="r" b="b"/>
                      <a:pathLst>
                        <a:path w="1003" h="685">
                          <a:moveTo>
                            <a:pt x="21" y="685"/>
                          </a:moveTo>
                          <a:lnTo>
                            <a:pt x="6" y="604"/>
                          </a:lnTo>
                          <a:lnTo>
                            <a:pt x="0" y="526"/>
                          </a:lnTo>
                          <a:lnTo>
                            <a:pt x="3" y="472"/>
                          </a:lnTo>
                          <a:lnTo>
                            <a:pt x="12" y="423"/>
                          </a:lnTo>
                          <a:lnTo>
                            <a:pt x="27" y="369"/>
                          </a:lnTo>
                          <a:lnTo>
                            <a:pt x="51" y="315"/>
                          </a:lnTo>
                          <a:lnTo>
                            <a:pt x="81" y="258"/>
                          </a:lnTo>
                          <a:lnTo>
                            <a:pt x="111" y="213"/>
                          </a:lnTo>
                          <a:lnTo>
                            <a:pt x="147" y="168"/>
                          </a:lnTo>
                          <a:lnTo>
                            <a:pt x="189" y="129"/>
                          </a:lnTo>
                          <a:lnTo>
                            <a:pt x="231" y="96"/>
                          </a:lnTo>
                          <a:lnTo>
                            <a:pt x="276" y="69"/>
                          </a:lnTo>
                          <a:lnTo>
                            <a:pt x="331" y="45"/>
                          </a:lnTo>
                          <a:lnTo>
                            <a:pt x="394" y="24"/>
                          </a:lnTo>
                          <a:lnTo>
                            <a:pt x="448" y="9"/>
                          </a:lnTo>
                          <a:lnTo>
                            <a:pt x="514" y="0"/>
                          </a:lnTo>
                          <a:lnTo>
                            <a:pt x="598" y="0"/>
                          </a:lnTo>
                          <a:lnTo>
                            <a:pt x="661" y="12"/>
                          </a:lnTo>
                          <a:lnTo>
                            <a:pt x="736" y="30"/>
                          </a:lnTo>
                          <a:lnTo>
                            <a:pt x="811" y="63"/>
                          </a:lnTo>
                          <a:lnTo>
                            <a:pt x="877" y="102"/>
                          </a:lnTo>
                          <a:lnTo>
                            <a:pt x="922" y="141"/>
                          </a:lnTo>
                          <a:lnTo>
                            <a:pt x="967" y="186"/>
                          </a:lnTo>
                          <a:lnTo>
                            <a:pt x="1003" y="231"/>
                          </a:lnTo>
                          <a:lnTo>
                            <a:pt x="907" y="159"/>
                          </a:lnTo>
                          <a:lnTo>
                            <a:pt x="856" y="129"/>
                          </a:lnTo>
                          <a:lnTo>
                            <a:pt x="802" y="108"/>
                          </a:lnTo>
                          <a:lnTo>
                            <a:pt x="733" y="87"/>
                          </a:lnTo>
                          <a:lnTo>
                            <a:pt x="667" y="78"/>
                          </a:lnTo>
                          <a:lnTo>
                            <a:pt x="595" y="75"/>
                          </a:lnTo>
                          <a:lnTo>
                            <a:pt x="541" y="78"/>
                          </a:lnTo>
                          <a:lnTo>
                            <a:pt x="484" y="87"/>
                          </a:lnTo>
                          <a:lnTo>
                            <a:pt x="427" y="102"/>
                          </a:lnTo>
                          <a:lnTo>
                            <a:pt x="373" y="120"/>
                          </a:lnTo>
                          <a:lnTo>
                            <a:pt x="313" y="150"/>
                          </a:lnTo>
                          <a:lnTo>
                            <a:pt x="267" y="177"/>
                          </a:lnTo>
                          <a:lnTo>
                            <a:pt x="228" y="210"/>
                          </a:lnTo>
                          <a:lnTo>
                            <a:pt x="183" y="246"/>
                          </a:lnTo>
                          <a:lnTo>
                            <a:pt x="147" y="285"/>
                          </a:lnTo>
                          <a:lnTo>
                            <a:pt x="111" y="339"/>
                          </a:lnTo>
                          <a:lnTo>
                            <a:pt x="78" y="396"/>
                          </a:lnTo>
                          <a:lnTo>
                            <a:pt x="57" y="450"/>
                          </a:lnTo>
                          <a:lnTo>
                            <a:pt x="39" y="514"/>
                          </a:lnTo>
                          <a:lnTo>
                            <a:pt x="27" y="592"/>
                          </a:lnTo>
                          <a:lnTo>
                            <a:pt x="21" y="68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7" name="Freeform 39"/>
                    <p:cNvSpPr>
                      <a:spLocks/>
                    </p:cNvSpPr>
                    <p:nvPr/>
                  </p:nvSpPr>
                  <p:spPr bwMode="invGray">
                    <a:xfrm>
                      <a:off x="509" y="1653"/>
                      <a:ext cx="1106" cy="841"/>
                    </a:xfrm>
                    <a:custGeom>
                      <a:avLst/>
                      <a:gdLst>
                        <a:gd name="T0" fmla="*/ 0 w 1106"/>
                        <a:gd name="T1" fmla="*/ 511 h 841"/>
                        <a:gd name="T2" fmla="*/ 63 w 1106"/>
                        <a:gd name="T3" fmla="*/ 583 h 841"/>
                        <a:gd name="T4" fmla="*/ 132 w 1106"/>
                        <a:gd name="T5" fmla="*/ 646 h 841"/>
                        <a:gd name="T6" fmla="*/ 195 w 1106"/>
                        <a:gd name="T7" fmla="*/ 682 h 841"/>
                        <a:gd name="T8" fmla="*/ 286 w 1106"/>
                        <a:gd name="T9" fmla="*/ 721 h 841"/>
                        <a:gd name="T10" fmla="*/ 358 w 1106"/>
                        <a:gd name="T11" fmla="*/ 742 h 841"/>
                        <a:gd name="T12" fmla="*/ 424 w 1106"/>
                        <a:gd name="T13" fmla="*/ 751 h 841"/>
                        <a:gd name="T14" fmla="*/ 502 w 1106"/>
                        <a:gd name="T15" fmla="*/ 751 h 841"/>
                        <a:gd name="T16" fmla="*/ 559 w 1106"/>
                        <a:gd name="T17" fmla="*/ 745 h 841"/>
                        <a:gd name="T18" fmla="*/ 628 w 1106"/>
                        <a:gd name="T19" fmla="*/ 733 h 841"/>
                        <a:gd name="T20" fmla="*/ 697 w 1106"/>
                        <a:gd name="T21" fmla="*/ 712 h 841"/>
                        <a:gd name="T22" fmla="*/ 754 w 1106"/>
                        <a:gd name="T23" fmla="*/ 682 h 841"/>
                        <a:gd name="T24" fmla="*/ 808 w 1106"/>
                        <a:gd name="T25" fmla="*/ 649 h 841"/>
                        <a:gd name="T26" fmla="*/ 856 w 1106"/>
                        <a:gd name="T27" fmla="*/ 616 h 841"/>
                        <a:gd name="T28" fmla="*/ 904 w 1106"/>
                        <a:gd name="T29" fmla="*/ 568 h 841"/>
                        <a:gd name="T30" fmla="*/ 952 w 1106"/>
                        <a:gd name="T31" fmla="*/ 514 h 841"/>
                        <a:gd name="T32" fmla="*/ 989 w 1106"/>
                        <a:gd name="T33" fmla="*/ 463 h 841"/>
                        <a:gd name="T34" fmla="*/ 1010 w 1106"/>
                        <a:gd name="T35" fmla="*/ 412 h 841"/>
                        <a:gd name="T36" fmla="*/ 1037 w 1106"/>
                        <a:gd name="T37" fmla="*/ 331 h 841"/>
                        <a:gd name="T38" fmla="*/ 1055 w 1106"/>
                        <a:gd name="T39" fmla="*/ 247 h 841"/>
                        <a:gd name="T40" fmla="*/ 1058 w 1106"/>
                        <a:gd name="T41" fmla="*/ 172 h 841"/>
                        <a:gd name="T42" fmla="*/ 1046 w 1106"/>
                        <a:gd name="T43" fmla="*/ 90 h 841"/>
                        <a:gd name="T44" fmla="*/ 1019 w 1106"/>
                        <a:gd name="T45" fmla="*/ 0 h 841"/>
                        <a:gd name="T46" fmla="*/ 1046 w 1106"/>
                        <a:gd name="T47" fmla="*/ 48 h 841"/>
                        <a:gd name="T48" fmla="*/ 1076 w 1106"/>
                        <a:gd name="T49" fmla="*/ 117 h 841"/>
                        <a:gd name="T50" fmla="*/ 1091 w 1106"/>
                        <a:gd name="T51" fmla="*/ 181 h 841"/>
                        <a:gd name="T52" fmla="*/ 1106 w 1106"/>
                        <a:gd name="T53" fmla="*/ 241 h 841"/>
                        <a:gd name="T54" fmla="*/ 1103 w 1106"/>
                        <a:gd name="T55" fmla="*/ 292 h 841"/>
                        <a:gd name="T56" fmla="*/ 1100 w 1106"/>
                        <a:gd name="T57" fmla="*/ 361 h 841"/>
                        <a:gd name="T58" fmla="*/ 1064 w 1106"/>
                        <a:gd name="T59" fmla="*/ 493 h 841"/>
                        <a:gd name="T60" fmla="*/ 1028 w 1106"/>
                        <a:gd name="T61" fmla="*/ 565 h 841"/>
                        <a:gd name="T62" fmla="*/ 983 w 1106"/>
                        <a:gd name="T63" fmla="*/ 628 h 841"/>
                        <a:gd name="T64" fmla="*/ 934 w 1106"/>
                        <a:gd name="T65" fmla="*/ 682 h 841"/>
                        <a:gd name="T66" fmla="*/ 886 w 1106"/>
                        <a:gd name="T67" fmla="*/ 721 h 841"/>
                        <a:gd name="T68" fmla="*/ 820 w 1106"/>
                        <a:gd name="T69" fmla="*/ 766 h 841"/>
                        <a:gd name="T70" fmla="*/ 754 w 1106"/>
                        <a:gd name="T71" fmla="*/ 796 h 841"/>
                        <a:gd name="T72" fmla="*/ 691 w 1106"/>
                        <a:gd name="T73" fmla="*/ 817 h 841"/>
                        <a:gd name="T74" fmla="*/ 610 w 1106"/>
                        <a:gd name="T75" fmla="*/ 838 h 841"/>
                        <a:gd name="T76" fmla="*/ 550 w 1106"/>
                        <a:gd name="T77" fmla="*/ 841 h 841"/>
                        <a:gd name="T78" fmla="*/ 484 w 1106"/>
                        <a:gd name="T79" fmla="*/ 841 h 841"/>
                        <a:gd name="T80" fmla="*/ 418 w 1106"/>
                        <a:gd name="T81" fmla="*/ 829 h 841"/>
                        <a:gd name="T82" fmla="*/ 346 w 1106"/>
                        <a:gd name="T83" fmla="*/ 814 h 841"/>
                        <a:gd name="T84" fmla="*/ 298 w 1106"/>
                        <a:gd name="T85" fmla="*/ 796 h 841"/>
                        <a:gd name="T86" fmla="*/ 234 w 1106"/>
                        <a:gd name="T87" fmla="*/ 763 h 841"/>
                        <a:gd name="T88" fmla="*/ 180 w 1106"/>
                        <a:gd name="T89" fmla="*/ 733 h 841"/>
                        <a:gd name="T90" fmla="*/ 129 w 1106"/>
                        <a:gd name="T91" fmla="*/ 691 h 841"/>
                        <a:gd name="T92" fmla="*/ 75 w 1106"/>
                        <a:gd name="T93" fmla="*/ 634 h 841"/>
                        <a:gd name="T94" fmla="*/ 24 w 1106"/>
                        <a:gd name="T95" fmla="*/ 562 h 841"/>
                        <a:gd name="T96" fmla="*/ 0 w 1106"/>
                        <a:gd name="T97" fmla="*/ 511 h 8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1106" h="841">
                          <a:moveTo>
                            <a:pt x="0" y="511"/>
                          </a:moveTo>
                          <a:lnTo>
                            <a:pt x="63" y="583"/>
                          </a:lnTo>
                          <a:lnTo>
                            <a:pt x="132" y="646"/>
                          </a:lnTo>
                          <a:lnTo>
                            <a:pt x="195" y="682"/>
                          </a:lnTo>
                          <a:lnTo>
                            <a:pt x="286" y="721"/>
                          </a:lnTo>
                          <a:lnTo>
                            <a:pt x="358" y="742"/>
                          </a:lnTo>
                          <a:lnTo>
                            <a:pt x="424" y="751"/>
                          </a:lnTo>
                          <a:lnTo>
                            <a:pt x="502" y="751"/>
                          </a:lnTo>
                          <a:lnTo>
                            <a:pt x="559" y="745"/>
                          </a:lnTo>
                          <a:lnTo>
                            <a:pt x="628" y="733"/>
                          </a:lnTo>
                          <a:lnTo>
                            <a:pt x="697" y="712"/>
                          </a:lnTo>
                          <a:lnTo>
                            <a:pt x="754" y="682"/>
                          </a:lnTo>
                          <a:lnTo>
                            <a:pt x="808" y="649"/>
                          </a:lnTo>
                          <a:lnTo>
                            <a:pt x="856" y="616"/>
                          </a:lnTo>
                          <a:lnTo>
                            <a:pt x="904" y="568"/>
                          </a:lnTo>
                          <a:lnTo>
                            <a:pt x="952" y="514"/>
                          </a:lnTo>
                          <a:lnTo>
                            <a:pt x="989" y="463"/>
                          </a:lnTo>
                          <a:lnTo>
                            <a:pt x="1010" y="412"/>
                          </a:lnTo>
                          <a:lnTo>
                            <a:pt x="1037" y="331"/>
                          </a:lnTo>
                          <a:lnTo>
                            <a:pt x="1055" y="247"/>
                          </a:lnTo>
                          <a:lnTo>
                            <a:pt x="1058" y="172"/>
                          </a:lnTo>
                          <a:lnTo>
                            <a:pt x="1046" y="90"/>
                          </a:lnTo>
                          <a:lnTo>
                            <a:pt x="1019" y="0"/>
                          </a:lnTo>
                          <a:lnTo>
                            <a:pt x="1046" y="48"/>
                          </a:lnTo>
                          <a:lnTo>
                            <a:pt x="1076" y="117"/>
                          </a:lnTo>
                          <a:lnTo>
                            <a:pt x="1091" y="181"/>
                          </a:lnTo>
                          <a:lnTo>
                            <a:pt x="1106" y="241"/>
                          </a:lnTo>
                          <a:lnTo>
                            <a:pt x="1103" y="292"/>
                          </a:lnTo>
                          <a:lnTo>
                            <a:pt x="1100" y="361"/>
                          </a:lnTo>
                          <a:lnTo>
                            <a:pt x="1064" y="493"/>
                          </a:lnTo>
                          <a:lnTo>
                            <a:pt x="1028" y="565"/>
                          </a:lnTo>
                          <a:lnTo>
                            <a:pt x="983" y="628"/>
                          </a:lnTo>
                          <a:lnTo>
                            <a:pt x="934" y="682"/>
                          </a:lnTo>
                          <a:lnTo>
                            <a:pt x="886" y="721"/>
                          </a:lnTo>
                          <a:lnTo>
                            <a:pt x="820" y="766"/>
                          </a:lnTo>
                          <a:lnTo>
                            <a:pt x="754" y="796"/>
                          </a:lnTo>
                          <a:lnTo>
                            <a:pt x="691" y="817"/>
                          </a:lnTo>
                          <a:lnTo>
                            <a:pt x="610" y="838"/>
                          </a:lnTo>
                          <a:lnTo>
                            <a:pt x="550" y="841"/>
                          </a:lnTo>
                          <a:lnTo>
                            <a:pt x="484" y="841"/>
                          </a:lnTo>
                          <a:lnTo>
                            <a:pt x="418" y="829"/>
                          </a:lnTo>
                          <a:lnTo>
                            <a:pt x="346" y="814"/>
                          </a:lnTo>
                          <a:lnTo>
                            <a:pt x="298" y="796"/>
                          </a:lnTo>
                          <a:lnTo>
                            <a:pt x="234" y="763"/>
                          </a:lnTo>
                          <a:lnTo>
                            <a:pt x="180" y="733"/>
                          </a:lnTo>
                          <a:lnTo>
                            <a:pt x="129" y="691"/>
                          </a:lnTo>
                          <a:lnTo>
                            <a:pt x="75" y="634"/>
                          </a:lnTo>
                          <a:lnTo>
                            <a:pt x="24" y="562"/>
                          </a:lnTo>
                          <a:lnTo>
                            <a:pt x="0" y="511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41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441" y="1330"/>
                    <a:ext cx="1172" cy="1113"/>
                    <a:chOff x="441" y="1330"/>
                    <a:chExt cx="1172" cy="1113"/>
                  </a:xfrm>
                </p:grpSpPr>
                <p:sp>
                  <p:nvSpPr>
                    <p:cNvPr id="142" name="Freeform 41"/>
                    <p:cNvSpPr>
                      <a:spLocks/>
                    </p:cNvSpPr>
                    <p:nvPr/>
                  </p:nvSpPr>
                  <p:spPr bwMode="invGray">
                    <a:xfrm>
                      <a:off x="507" y="2165"/>
                      <a:ext cx="287" cy="278"/>
                    </a:xfrm>
                    <a:custGeom>
                      <a:avLst/>
                      <a:gdLst>
                        <a:gd name="T0" fmla="*/ 0 w 287"/>
                        <a:gd name="T1" fmla="*/ 0 h 278"/>
                        <a:gd name="T2" fmla="*/ 30 w 287"/>
                        <a:gd name="T3" fmla="*/ 56 h 278"/>
                        <a:gd name="T4" fmla="*/ 59 w 287"/>
                        <a:gd name="T5" fmla="*/ 99 h 278"/>
                        <a:gd name="T6" fmla="*/ 90 w 287"/>
                        <a:gd name="T7" fmla="*/ 138 h 278"/>
                        <a:gd name="T8" fmla="*/ 138 w 287"/>
                        <a:gd name="T9" fmla="*/ 185 h 278"/>
                        <a:gd name="T10" fmla="*/ 174 w 287"/>
                        <a:gd name="T11" fmla="*/ 215 h 278"/>
                        <a:gd name="T12" fmla="*/ 220 w 287"/>
                        <a:gd name="T13" fmla="*/ 244 h 278"/>
                        <a:gd name="T14" fmla="*/ 287 w 287"/>
                        <a:gd name="T15" fmla="*/ 278 h 278"/>
                        <a:gd name="T16" fmla="*/ 212 w 287"/>
                        <a:gd name="T17" fmla="*/ 176 h 278"/>
                        <a:gd name="T18" fmla="*/ 170 w 287"/>
                        <a:gd name="T19" fmla="*/ 152 h 278"/>
                        <a:gd name="T20" fmla="*/ 140 w 287"/>
                        <a:gd name="T21" fmla="*/ 131 h 278"/>
                        <a:gd name="T22" fmla="*/ 96 w 287"/>
                        <a:gd name="T23" fmla="*/ 101 h 278"/>
                        <a:gd name="T24" fmla="*/ 62 w 287"/>
                        <a:gd name="T25" fmla="*/ 69 h 278"/>
                        <a:gd name="T26" fmla="*/ 35 w 287"/>
                        <a:gd name="T27" fmla="*/ 42 h 278"/>
                        <a:gd name="T28" fmla="*/ 0 w 287"/>
                        <a:gd name="T29" fmla="*/ 0 h 2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87" h="278">
                          <a:moveTo>
                            <a:pt x="0" y="0"/>
                          </a:moveTo>
                          <a:lnTo>
                            <a:pt x="30" y="56"/>
                          </a:lnTo>
                          <a:lnTo>
                            <a:pt x="59" y="99"/>
                          </a:lnTo>
                          <a:lnTo>
                            <a:pt x="90" y="138"/>
                          </a:lnTo>
                          <a:lnTo>
                            <a:pt x="138" y="185"/>
                          </a:lnTo>
                          <a:lnTo>
                            <a:pt x="174" y="215"/>
                          </a:lnTo>
                          <a:lnTo>
                            <a:pt x="220" y="244"/>
                          </a:lnTo>
                          <a:lnTo>
                            <a:pt x="287" y="278"/>
                          </a:lnTo>
                          <a:lnTo>
                            <a:pt x="212" y="176"/>
                          </a:lnTo>
                          <a:lnTo>
                            <a:pt x="170" y="152"/>
                          </a:lnTo>
                          <a:lnTo>
                            <a:pt x="140" y="131"/>
                          </a:lnTo>
                          <a:lnTo>
                            <a:pt x="96" y="101"/>
                          </a:lnTo>
                          <a:lnTo>
                            <a:pt x="62" y="69"/>
                          </a:lnTo>
                          <a:lnTo>
                            <a:pt x="35" y="4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3" name="Freeform 42"/>
                    <p:cNvSpPr>
                      <a:spLocks/>
                    </p:cNvSpPr>
                    <p:nvPr/>
                  </p:nvSpPr>
                  <p:spPr bwMode="invGray">
                    <a:xfrm>
                      <a:off x="1510" y="1647"/>
                      <a:ext cx="103" cy="546"/>
                    </a:xfrm>
                    <a:custGeom>
                      <a:avLst/>
                      <a:gdLst>
                        <a:gd name="T0" fmla="*/ 19 w 103"/>
                        <a:gd name="T1" fmla="*/ 0 h 546"/>
                        <a:gd name="T2" fmla="*/ 39 w 103"/>
                        <a:gd name="T3" fmla="*/ 37 h 546"/>
                        <a:gd name="T4" fmla="*/ 52 w 103"/>
                        <a:gd name="T5" fmla="*/ 69 h 546"/>
                        <a:gd name="T6" fmla="*/ 66 w 103"/>
                        <a:gd name="T7" fmla="*/ 102 h 546"/>
                        <a:gd name="T8" fmla="*/ 76 w 103"/>
                        <a:gd name="T9" fmla="*/ 134 h 546"/>
                        <a:gd name="T10" fmla="*/ 84 w 103"/>
                        <a:gd name="T11" fmla="*/ 164 h 546"/>
                        <a:gd name="T12" fmla="*/ 99 w 103"/>
                        <a:gd name="T13" fmla="*/ 217 h 546"/>
                        <a:gd name="T14" fmla="*/ 103 w 103"/>
                        <a:gd name="T15" fmla="*/ 269 h 546"/>
                        <a:gd name="T16" fmla="*/ 100 w 103"/>
                        <a:gd name="T17" fmla="*/ 349 h 546"/>
                        <a:gd name="T18" fmla="*/ 93 w 103"/>
                        <a:gd name="T19" fmla="*/ 403 h 546"/>
                        <a:gd name="T20" fmla="*/ 82 w 103"/>
                        <a:gd name="T21" fmla="*/ 447 h 546"/>
                        <a:gd name="T22" fmla="*/ 65 w 103"/>
                        <a:gd name="T23" fmla="*/ 493 h 546"/>
                        <a:gd name="T24" fmla="*/ 42 w 103"/>
                        <a:gd name="T25" fmla="*/ 546 h 546"/>
                        <a:gd name="T26" fmla="*/ 0 w 103"/>
                        <a:gd name="T27" fmla="*/ 443 h 546"/>
                        <a:gd name="T28" fmla="*/ 19 w 103"/>
                        <a:gd name="T29" fmla="*/ 398 h 546"/>
                        <a:gd name="T30" fmla="*/ 28 w 103"/>
                        <a:gd name="T31" fmla="*/ 374 h 546"/>
                        <a:gd name="T32" fmla="*/ 39 w 103"/>
                        <a:gd name="T33" fmla="*/ 343 h 546"/>
                        <a:gd name="T34" fmla="*/ 46 w 103"/>
                        <a:gd name="T35" fmla="*/ 311 h 546"/>
                        <a:gd name="T36" fmla="*/ 52 w 103"/>
                        <a:gd name="T37" fmla="*/ 262 h 546"/>
                        <a:gd name="T38" fmla="*/ 55 w 103"/>
                        <a:gd name="T39" fmla="*/ 221 h 546"/>
                        <a:gd name="T40" fmla="*/ 55 w 103"/>
                        <a:gd name="T41" fmla="*/ 160 h 546"/>
                        <a:gd name="T42" fmla="*/ 46 w 103"/>
                        <a:gd name="T43" fmla="*/ 105 h 546"/>
                        <a:gd name="T44" fmla="*/ 36 w 103"/>
                        <a:gd name="T45" fmla="*/ 60 h 546"/>
                        <a:gd name="T46" fmla="*/ 30 w 103"/>
                        <a:gd name="T47" fmla="*/ 36 h 546"/>
                        <a:gd name="T48" fmla="*/ 19 w 103"/>
                        <a:gd name="T49" fmla="*/ 0 h 5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</a:cxnLst>
                      <a:rect l="0" t="0" r="r" b="b"/>
                      <a:pathLst>
                        <a:path w="103" h="546">
                          <a:moveTo>
                            <a:pt x="19" y="0"/>
                          </a:moveTo>
                          <a:lnTo>
                            <a:pt x="39" y="37"/>
                          </a:lnTo>
                          <a:lnTo>
                            <a:pt x="52" y="69"/>
                          </a:lnTo>
                          <a:lnTo>
                            <a:pt x="66" y="102"/>
                          </a:lnTo>
                          <a:lnTo>
                            <a:pt x="76" y="134"/>
                          </a:lnTo>
                          <a:lnTo>
                            <a:pt x="84" y="164"/>
                          </a:lnTo>
                          <a:lnTo>
                            <a:pt x="99" y="217"/>
                          </a:lnTo>
                          <a:lnTo>
                            <a:pt x="103" y="269"/>
                          </a:lnTo>
                          <a:lnTo>
                            <a:pt x="100" y="349"/>
                          </a:lnTo>
                          <a:lnTo>
                            <a:pt x="93" y="403"/>
                          </a:lnTo>
                          <a:lnTo>
                            <a:pt x="82" y="447"/>
                          </a:lnTo>
                          <a:lnTo>
                            <a:pt x="65" y="493"/>
                          </a:lnTo>
                          <a:lnTo>
                            <a:pt x="42" y="546"/>
                          </a:lnTo>
                          <a:lnTo>
                            <a:pt x="0" y="443"/>
                          </a:lnTo>
                          <a:lnTo>
                            <a:pt x="19" y="398"/>
                          </a:lnTo>
                          <a:lnTo>
                            <a:pt x="28" y="374"/>
                          </a:lnTo>
                          <a:lnTo>
                            <a:pt x="39" y="343"/>
                          </a:lnTo>
                          <a:lnTo>
                            <a:pt x="46" y="311"/>
                          </a:lnTo>
                          <a:lnTo>
                            <a:pt x="52" y="262"/>
                          </a:lnTo>
                          <a:lnTo>
                            <a:pt x="55" y="221"/>
                          </a:lnTo>
                          <a:lnTo>
                            <a:pt x="55" y="160"/>
                          </a:lnTo>
                          <a:lnTo>
                            <a:pt x="46" y="105"/>
                          </a:lnTo>
                          <a:lnTo>
                            <a:pt x="36" y="60"/>
                          </a:lnTo>
                          <a:lnTo>
                            <a:pt x="30" y="36"/>
                          </a:lnTo>
                          <a:lnTo>
                            <a:pt x="19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4" name="Freeform 43"/>
                    <p:cNvSpPr>
                      <a:spLocks/>
                    </p:cNvSpPr>
                    <p:nvPr/>
                  </p:nvSpPr>
                  <p:spPr bwMode="invGray">
                    <a:xfrm>
                      <a:off x="972" y="1330"/>
                      <a:ext cx="408" cy="165"/>
                    </a:xfrm>
                    <a:custGeom>
                      <a:avLst/>
                      <a:gdLst>
                        <a:gd name="T0" fmla="*/ 0 w 408"/>
                        <a:gd name="T1" fmla="*/ 0 h 165"/>
                        <a:gd name="T2" fmla="*/ 31 w 408"/>
                        <a:gd name="T3" fmla="*/ 60 h 165"/>
                        <a:gd name="T4" fmla="*/ 79 w 408"/>
                        <a:gd name="T5" fmla="*/ 57 h 165"/>
                        <a:gd name="T6" fmla="*/ 123 w 408"/>
                        <a:gd name="T7" fmla="*/ 60 h 165"/>
                        <a:gd name="T8" fmla="*/ 164 w 408"/>
                        <a:gd name="T9" fmla="*/ 66 h 165"/>
                        <a:gd name="T10" fmla="*/ 202 w 408"/>
                        <a:gd name="T11" fmla="*/ 73 h 165"/>
                        <a:gd name="T12" fmla="*/ 240 w 408"/>
                        <a:gd name="T13" fmla="*/ 83 h 165"/>
                        <a:gd name="T14" fmla="*/ 266 w 408"/>
                        <a:gd name="T15" fmla="*/ 91 h 165"/>
                        <a:gd name="T16" fmla="*/ 300 w 408"/>
                        <a:gd name="T17" fmla="*/ 105 h 165"/>
                        <a:gd name="T18" fmla="*/ 339 w 408"/>
                        <a:gd name="T19" fmla="*/ 124 h 165"/>
                        <a:gd name="T20" fmla="*/ 408 w 408"/>
                        <a:gd name="T21" fmla="*/ 165 h 165"/>
                        <a:gd name="T22" fmla="*/ 368 w 408"/>
                        <a:gd name="T23" fmla="*/ 123 h 165"/>
                        <a:gd name="T24" fmla="*/ 340 w 408"/>
                        <a:gd name="T25" fmla="*/ 102 h 165"/>
                        <a:gd name="T26" fmla="*/ 303 w 408"/>
                        <a:gd name="T27" fmla="*/ 78 h 165"/>
                        <a:gd name="T28" fmla="*/ 280 w 408"/>
                        <a:gd name="T29" fmla="*/ 64 h 165"/>
                        <a:gd name="T30" fmla="*/ 229 w 408"/>
                        <a:gd name="T31" fmla="*/ 40 h 165"/>
                        <a:gd name="T32" fmla="*/ 196 w 408"/>
                        <a:gd name="T33" fmla="*/ 28 h 165"/>
                        <a:gd name="T34" fmla="*/ 169 w 408"/>
                        <a:gd name="T35" fmla="*/ 19 h 165"/>
                        <a:gd name="T36" fmla="*/ 144 w 408"/>
                        <a:gd name="T37" fmla="*/ 13 h 165"/>
                        <a:gd name="T38" fmla="*/ 105 w 408"/>
                        <a:gd name="T39" fmla="*/ 6 h 165"/>
                        <a:gd name="T40" fmla="*/ 64 w 408"/>
                        <a:gd name="T41" fmla="*/ 1 h 165"/>
                        <a:gd name="T42" fmla="*/ 18 w 408"/>
                        <a:gd name="T43" fmla="*/ 0 h 165"/>
                        <a:gd name="T44" fmla="*/ 0 w 408"/>
                        <a:gd name="T45" fmla="*/ 0 h 1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408" h="165">
                          <a:moveTo>
                            <a:pt x="0" y="0"/>
                          </a:moveTo>
                          <a:lnTo>
                            <a:pt x="31" y="60"/>
                          </a:lnTo>
                          <a:lnTo>
                            <a:pt x="79" y="57"/>
                          </a:lnTo>
                          <a:lnTo>
                            <a:pt x="123" y="60"/>
                          </a:lnTo>
                          <a:lnTo>
                            <a:pt x="164" y="66"/>
                          </a:lnTo>
                          <a:lnTo>
                            <a:pt x="202" y="73"/>
                          </a:lnTo>
                          <a:lnTo>
                            <a:pt x="240" y="83"/>
                          </a:lnTo>
                          <a:lnTo>
                            <a:pt x="266" y="91"/>
                          </a:lnTo>
                          <a:lnTo>
                            <a:pt x="300" y="105"/>
                          </a:lnTo>
                          <a:lnTo>
                            <a:pt x="339" y="124"/>
                          </a:lnTo>
                          <a:lnTo>
                            <a:pt x="408" y="165"/>
                          </a:lnTo>
                          <a:lnTo>
                            <a:pt x="368" y="123"/>
                          </a:lnTo>
                          <a:lnTo>
                            <a:pt x="340" y="102"/>
                          </a:lnTo>
                          <a:lnTo>
                            <a:pt x="303" y="78"/>
                          </a:lnTo>
                          <a:lnTo>
                            <a:pt x="280" y="64"/>
                          </a:lnTo>
                          <a:lnTo>
                            <a:pt x="229" y="40"/>
                          </a:lnTo>
                          <a:lnTo>
                            <a:pt x="196" y="28"/>
                          </a:lnTo>
                          <a:lnTo>
                            <a:pt x="169" y="19"/>
                          </a:lnTo>
                          <a:lnTo>
                            <a:pt x="144" y="13"/>
                          </a:lnTo>
                          <a:lnTo>
                            <a:pt x="105" y="6"/>
                          </a:lnTo>
                          <a:lnTo>
                            <a:pt x="64" y="1"/>
                          </a:lnTo>
                          <a:lnTo>
                            <a:pt x="18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" name="Freeform 44"/>
                    <p:cNvSpPr>
                      <a:spLocks/>
                    </p:cNvSpPr>
                    <p:nvPr/>
                  </p:nvSpPr>
                  <p:spPr bwMode="invGray">
                    <a:xfrm>
                      <a:off x="441" y="1562"/>
                      <a:ext cx="130" cy="387"/>
                    </a:xfrm>
                    <a:custGeom>
                      <a:avLst/>
                      <a:gdLst>
                        <a:gd name="T0" fmla="*/ 0 w 130"/>
                        <a:gd name="T1" fmla="*/ 297 h 387"/>
                        <a:gd name="T2" fmla="*/ 3 w 130"/>
                        <a:gd name="T3" fmla="*/ 267 h 387"/>
                        <a:gd name="T4" fmla="*/ 5 w 130"/>
                        <a:gd name="T5" fmla="*/ 234 h 387"/>
                        <a:gd name="T6" fmla="*/ 14 w 130"/>
                        <a:gd name="T7" fmla="*/ 181 h 387"/>
                        <a:gd name="T8" fmla="*/ 24 w 130"/>
                        <a:gd name="T9" fmla="*/ 139 h 387"/>
                        <a:gd name="T10" fmla="*/ 38 w 130"/>
                        <a:gd name="T11" fmla="*/ 101 h 387"/>
                        <a:gd name="T12" fmla="*/ 56 w 130"/>
                        <a:gd name="T13" fmla="*/ 62 h 387"/>
                        <a:gd name="T14" fmla="*/ 72 w 130"/>
                        <a:gd name="T15" fmla="*/ 32 h 387"/>
                        <a:gd name="T16" fmla="*/ 92 w 130"/>
                        <a:gd name="T17" fmla="*/ 0 h 387"/>
                        <a:gd name="T18" fmla="*/ 130 w 130"/>
                        <a:gd name="T19" fmla="*/ 50 h 387"/>
                        <a:gd name="T20" fmla="*/ 108 w 130"/>
                        <a:gd name="T21" fmla="*/ 80 h 387"/>
                        <a:gd name="T22" fmla="*/ 92 w 130"/>
                        <a:gd name="T23" fmla="*/ 107 h 387"/>
                        <a:gd name="T24" fmla="*/ 79 w 130"/>
                        <a:gd name="T25" fmla="*/ 132 h 387"/>
                        <a:gd name="T26" fmla="*/ 60 w 130"/>
                        <a:gd name="T27" fmla="*/ 167 h 387"/>
                        <a:gd name="T28" fmla="*/ 48 w 130"/>
                        <a:gd name="T29" fmla="*/ 198 h 387"/>
                        <a:gd name="T30" fmla="*/ 41 w 130"/>
                        <a:gd name="T31" fmla="*/ 228 h 387"/>
                        <a:gd name="T32" fmla="*/ 32 w 130"/>
                        <a:gd name="T33" fmla="*/ 258 h 387"/>
                        <a:gd name="T34" fmla="*/ 26 w 130"/>
                        <a:gd name="T35" fmla="*/ 291 h 387"/>
                        <a:gd name="T36" fmla="*/ 21 w 130"/>
                        <a:gd name="T37" fmla="*/ 331 h 387"/>
                        <a:gd name="T38" fmla="*/ 17 w 130"/>
                        <a:gd name="T39" fmla="*/ 371 h 387"/>
                        <a:gd name="T40" fmla="*/ 10 w 130"/>
                        <a:gd name="T41" fmla="*/ 387 h 387"/>
                        <a:gd name="T42" fmla="*/ 0 w 130"/>
                        <a:gd name="T43" fmla="*/ 297 h 38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130" h="387">
                          <a:moveTo>
                            <a:pt x="0" y="297"/>
                          </a:moveTo>
                          <a:lnTo>
                            <a:pt x="3" y="267"/>
                          </a:lnTo>
                          <a:lnTo>
                            <a:pt x="5" y="234"/>
                          </a:lnTo>
                          <a:lnTo>
                            <a:pt x="14" y="181"/>
                          </a:lnTo>
                          <a:lnTo>
                            <a:pt x="24" y="139"/>
                          </a:lnTo>
                          <a:lnTo>
                            <a:pt x="38" y="101"/>
                          </a:lnTo>
                          <a:lnTo>
                            <a:pt x="56" y="62"/>
                          </a:lnTo>
                          <a:lnTo>
                            <a:pt x="72" y="32"/>
                          </a:lnTo>
                          <a:lnTo>
                            <a:pt x="92" y="0"/>
                          </a:lnTo>
                          <a:lnTo>
                            <a:pt x="130" y="50"/>
                          </a:lnTo>
                          <a:lnTo>
                            <a:pt x="108" y="80"/>
                          </a:lnTo>
                          <a:lnTo>
                            <a:pt x="92" y="107"/>
                          </a:lnTo>
                          <a:lnTo>
                            <a:pt x="79" y="132"/>
                          </a:lnTo>
                          <a:lnTo>
                            <a:pt x="60" y="167"/>
                          </a:lnTo>
                          <a:lnTo>
                            <a:pt x="48" y="198"/>
                          </a:lnTo>
                          <a:lnTo>
                            <a:pt x="41" y="228"/>
                          </a:lnTo>
                          <a:lnTo>
                            <a:pt x="32" y="258"/>
                          </a:lnTo>
                          <a:lnTo>
                            <a:pt x="26" y="291"/>
                          </a:lnTo>
                          <a:lnTo>
                            <a:pt x="21" y="331"/>
                          </a:lnTo>
                          <a:lnTo>
                            <a:pt x="17" y="371"/>
                          </a:lnTo>
                          <a:lnTo>
                            <a:pt x="10" y="387"/>
                          </a:lnTo>
                          <a:lnTo>
                            <a:pt x="0" y="297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135" name="Oval 45"/>
                <p:cNvSpPr>
                  <a:spLocks noChangeArrowheads="1"/>
                </p:cNvSpPr>
                <p:nvPr/>
              </p:nvSpPr>
              <p:spPr bwMode="invGray">
                <a:xfrm>
                  <a:off x="460" y="1390"/>
                  <a:ext cx="1154" cy="1105"/>
                </a:xfrm>
                <a:prstGeom prst="ellipse">
                  <a:avLst/>
                </a:prstGeom>
                <a:noFill/>
                <a:ln w="25400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136" name="Group 46"/>
                <p:cNvGrpSpPr>
                  <a:grpSpLocks/>
                </p:cNvGrpSpPr>
                <p:nvPr/>
              </p:nvGrpSpPr>
              <p:grpSpPr bwMode="auto">
                <a:xfrm>
                  <a:off x="412" y="1300"/>
                  <a:ext cx="1154" cy="1105"/>
                  <a:chOff x="412" y="1300"/>
                  <a:chExt cx="1154" cy="1105"/>
                </a:xfrm>
              </p:grpSpPr>
              <p:sp>
                <p:nvSpPr>
                  <p:cNvPr id="137" name="Oval 47"/>
                  <p:cNvSpPr>
                    <a:spLocks noChangeArrowheads="1"/>
                  </p:cNvSpPr>
                  <p:nvPr/>
                </p:nvSpPr>
                <p:spPr bwMode="invGray">
                  <a:xfrm>
                    <a:off x="425" y="1315"/>
                    <a:ext cx="1127" cy="1078"/>
                  </a:xfrm>
                  <a:prstGeom prst="ellipse">
                    <a:avLst/>
                  </a:prstGeom>
                  <a:noFill/>
                  <a:ln w="63500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8" name="Oval 48"/>
                  <p:cNvSpPr>
                    <a:spLocks noChangeArrowheads="1"/>
                  </p:cNvSpPr>
                  <p:nvPr/>
                </p:nvSpPr>
                <p:spPr bwMode="invGray">
                  <a:xfrm>
                    <a:off x="412" y="1300"/>
                    <a:ext cx="1154" cy="1105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9" name="Oval 49"/>
                  <p:cNvSpPr>
                    <a:spLocks noChangeArrowheads="1"/>
                  </p:cNvSpPr>
                  <p:nvPr/>
                </p:nvSpPr>
                <p:spPr bwMode="invGray">
                  <a:xfrm>
                    <a:off x="444" y="1330"/>
                    <a:ext cx="1090" cy="1046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92" name="Group 50"/>
              <p:cNvGrpSpPr>
                <a:grpSpLocks/>
              </p:cNvGrpSpPr>
              <p:nvPr/>
            </p:nvGrpSpPr>
            <p:grpSpPr bwMode="auto">
              <a:xfrm rot="21485473" flipH="1">
                <a:off x="3405188" y="2717800"/>
                <a:ext cx="1216025" cy="1497013"/>
                <a:chOff x="1239" y="2342"/>
                <a:chExt cx="592" cy="924"/>
              </a:xfrm>
            </p:grpSpPr>
            <p:sp>
              <p:nvSpPr>
                <p:cNvPr id="93" name="Freeform 51"/>
                <p:cNvSpPr>
                  <a:spLocks/>
                </p:cNvSpPr>
                <p:nvPr/>
              </p:nvSpPr>
              <p:spPr bwMode="invGray">
                <a:xfrm>
                  <a:off x="1244" y="2389"/>
                  <a:ext cx="564" cy="808"/>
                </a:xfrm>
                <a:custGeom>
                  <a:avLst/>
                  <a:gdLst>
                    <a:gd name="T0" fmla="*/ 0 w 564"/>
                    <a:gd name="T1" fmla="*/ 60 h 808"/>
                    <a:gd name="T2" fmla="*/ 400 w 564"/>
                    <a:gd name="T3" fmla="*/ 808 h 808"/>
                    <a:gd name="T4" fmla="*/ 564 w 564"/>
                    <a:gd name="T5" fmla="*/ 725 h 808"/>
                    <a:gd name="T6" fmla="*/ 162 w 564"/>
                    <a:gd name="T7" fmla="*/ 0 h 808"/>
                    <a:gd name="T8" fmla="*/ 0 w 564"/>
                    <a:gd name="T9" fmla="*/ 60 h 8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4" h="808">
                      <a:moveTo>
                        <a:pt x="0" y="60"/>
                      </a:moveTo>
                      <a:lnTo>
                        <a:pt x="400" y="808"/>
                      </a:lnTo>
                      <a:lnTo>
                        <a:pt x="564" y="725"/>
                      </a:lnTo>
                      <a:lnTo>
                        <a:pt x="162" y="0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4" name="Arc 52"/>
                <p:cNvSpPr>
                  <a:spLocks/>
                </p:cNvSpPr>
                <p:nvPr/>
              </p:nvSpPr>
              <p:spPr bwMode="invGray">
                <a:xfrm>
                  <a:off x="1241" y="2342"/>
                  <a:ext cx="170" cy="105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877 w 42152"/>
                    <a:gd name="T1" fmla="*/ 27693 h 27693"/>
                    <a:gd name="T2" fmla="*/ 42152 w 42152"/>
                    <a:gd name="T3" fmla="*/ 14952 h 27693"/>
                    <a:gd name="T4" fmla="*/ 21600 w 42152"/>
                    <a:gd name="T5" fmla="*/ 21600 h 276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152" h="27693" fill="none" extrusionOk="0">
                      <a:moveTo>
                        <a:pt x="877" y="27692"/>
                      </a:moveTo>
                      <a:cubicBezTo>
                        <a:pt x="295" y="25714"/>
                        <a:pt x="0" y="23662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0968" y="-1"/>
                        <a:pt x="39268" y="6038"/>
                        <a:pt x="42151" y="14952"/>
                      </a:cubicBezTo>
                    </a:path>
                    <a:path w="42152" h="27693" stroke="0" extrusionOk="0">
                      <a:moveTo>
                        <a:pt x="877" y="27692"/>
                      </a:moveTo>
                      <a:cubicBezTo>
                        <a:pt x="295" y="25714"/>
                        <a:pt x="0" y="23662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0968" y="-1"/>
                        <a:pt x="39268" y="6038"/>
                        <a:pt x="42151" y="14952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 w="12700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5" name="Arc 53"/>
                <p:cNvSpPr>
                  <a:spLocks/>
                </p:cNvSpPr>
                <p:nvPr/>
              </p:nvSpPr>
              <p:spPr bwMode="invGray">
                <a:xfrm>
                  <a:off x="1245" y="2353"/>
                  <a:ext cx="172" cy="10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38 w 42065"/>
                    <a:gd name="T1" fmla="*/ 24039 h 24039"/>
                    <a:gd name="T2" fmla="*/ 42065 w 42065"/>
                    <a:gd name="T3" fmla="*/ 14690 h 24039"/>
                    <a:gd name="T4" fmla="*/ 21600 w 42065"/>
                    <a:gd name="T5" fmla="*/ 21600 h 240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065" h="24039" fill="none" extrusionOk="0">
                      <a:moveTo>
                        <a:pt x="138" y="24038"/>
                      </a:moveTo>
                      <a:cubicBezTo>
                        <a:pt x="46" y="23229"/>
                        <a:pt x="0" y="2241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0866" y="-1"/>
                        <a:pt x="39100" y="5910"/>
                        <a:pt x="42064" y="14690"/>
                      </a:cubicBezTo>
                    </a:path>
                    <a:path w="42065" h="24039" stroke="0" extrusionOk="0">
                      <a:moveTo>
                        <a:pt x="138" y="24038"/>
                      </a:moveTo>
                      <a:cubicBezTo>
                        <a:pt x="46" y="23229"/>
                        <a:pt x="0" y="2241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0866" y="-1"/>
                        <a:pt x="39100" y="5910"/>
                        <a:pt x="42064" y="1469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6" name="Freeform 54"/>
                <p:cNvSpPr>
                  <a:spLocks/>
                </p:cNvSpPr>
                <p:nvPr/>
              </p:nvSpPr>
              <p:spPr bwMode="invGray">
                <a:xfrm>
                  <a:off x="1239" y="2354"/>
                  <a:ext cx="107" cy="207"/>
                </a:xfrm>
                <a:custGeom>
                  <a:avLst/>
                  <a:gdLst>
                    <a:gd name="T0" fmla="*/ 3 w 107"/>
                    <a:gd name="T1" fmla="*/ 96 h 207"/>
                    <a:gd name="T2" fmla="*/ 0 w 107"/>
                    <a:gd name="T3" fmla="*/ 82 h 207"/>
                    <a:gd name="T4" fmla="*/ 0 w 107"/>
                    <a:gd name="T5" fmla="*/ 69 h 207"/>
                    <a:gd name="T6" fmla="*/ 2 w 107"/>
                    <a:gd name="T7" fmla="*/ 58 h 207"/>
                    <a:gd name="T8" fmla="*/ 6 w 107"/>
                    <a:gd name="T9" fmla="*/ 42 h 207"/>
                    <a:gd name="T10" fmla="*/ 12 w 107"/>
                    <a:gd name="T11" fmla="*/ 29 h 207"/>
                    <a:gd name="T12" fmla="*/ 21 w 107"/>
                    <a:gd name="T13" fmla="*/ 17 h 207"/>
                    <a:gd name="T14" fmla="*/ 31 w 107"/>
                    <a:gd name="T15" fmla="*/ 7 h 207"/>
                    <a:gd name="T16" fmla="*/ 41 w 107"/>
                    <a:gd name="T17" fmla="*/ 0 h 207"/>
                    <a:gd name="T18" fmla="*/ 107 w 107"/>
                    <a:gd name="T19" fmla="*/ 112 h 207"/>
                    <a:gd name="T20" fmla="*/ 95 w 107"/>
                    <a:gd name="T21" fmla="*/ 119 h 207"/>
                    <a:gd name="T22" fmla="*/ 87 w 107"/>
                    <a:gd name="T23" fmla="*/ 127 h 207"/>
                    <a:gd name="T24" fmla="*/ 79 w 107"/>
                    <a:gd name="T25" fmla="*/ 135 h 207"/>
                    <a:gd name="T26" fmla="*/ 73 w 107"/>
                    <a:gd name="T27" fmla="*/ 145 h 207"/>
                    <a:gd name="T28" fmla="*/ 66 w 107"/>
                    <a:gd name="T29" fmla="*/ 163 h 207"/>
                    <a:gd name="T30" fmla="*/ 62 w 107"/>
                    <a:gd name="T31" fmla="*/ 187 h 207"/>
                    <a:gd name="T32" fmla="*/ 62 w 107"/>
                    <a:gd name="T33" fmla="*/ 207 h 207"/>
                    <a:gd name="T34" fmla="*/ 3 w 107"/>
                    <a:gd name="T35" fmla="*/ 96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7" h="207">
                      <a:moveTo>
                        <a:pt x="3" y="96"/>
                      </a:moveTo>
                      <a:lnTo>
                        <a:pt x="0" y="82"/>
                      </a:lnTo>
                      <a:lnTo>
                        <a:pt x="0" y="69"/>
                      </a:lnTo>
                      <a:lnTo>
                        <a:pt x="2" y="58"/>
                      </a:lnTo>
                      <a:lnTo>
                        <a:pt x="6" y="42"/>
                      </a:lnTo>
                      <a:lnTo>
                        <a:pt x="12" y="29"/>
                      </a:lnTo>
                      <a:lnTo>
                        <a:pt x="21" y="17"/>
                      </a:lnTo>
                      <a:lnTo>
                        <a:pt x="31" y="7"/>
                      </a:lnTo>
                      <a:lnTo>
                        <a:pt x="41" y="0"/>
                      </a:lnTo>
                      <a:lnTo>
                        <a:pt x="107" y="112"/>
                      </a:lnTo>
                      <a:lnTo>
                        <a:pt x="95" y="119"/>
                      </a:lnTo>
                      <a:lnTo>
                        <a:pt x="87" y="127"/>
                      </a:lnTo>
                      <a:lnTo>
                        <a:pt x="79" y="135"/>
                      </a:lnTo>
                      <a:lnTo>
                        <a:pt x="73" y="145"/>
                      </a:lnTo>
                      <a:lnTo>
                        <a:pt x="66" y="163"/>
                      </a:lnTo>
                      <a:lnTo>
                        <a:pt x="62" y="187"/>
                      </a:lnTo>
                      <a:lnTo>
                        <a:pt x="62" y="207"/>
                      </a:lnTo>
                      <a:lnTo>
                        <a:pt x="3" y="96"/>
                      </a:lnTo>
                      <a:close/>
                    </a:path>
                  </a:pathLst>
                </a:custGeom>
                <a:solidFill>
                  <a:srgbClr val="3F1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7" name="Arc 55"/>
                <p:cNvSpPr>
                  <a:spLocks/>
                </p:cNvSpPr>
                <p:nvPr/>
              </p:nvSpPr>
              <p:spPr bwMode="invGray">
                <a:xfrm>
                  <a:off x="1240" y="2346"/>
                  <a:ext cx="87" cy="99"/>
                </a:xfrm>
                <a:custGeom>
                  <a:avLst/>
                  <a:gdLst>
                    <a:gd name="G0" fmla="+- 21600 0 0"/>
                    <a:gd name="G1" fmla="+- 20244 0 0"/>
                    <a:gd name="G2" fmla="+- 21600 0 0"/>
                    <a:gd name="T0" fmla="*/ 807 w 21600"/>
                    <a:gd name="T1" fmla="*/ 26092 h 26092"/>
                    <a:gd name="T2" fmla="*/ 14068 w 21600"/>
                    <a:gd name="T3" fmla="*/ 0 h 26092"/>
                    <a:gd name="T4" fmla="*/ 21600 w 21600"/>
                    <a:gd name="T5" fmla="*/ 20244 h 260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6092" fill="none" extrusionOk="0">
                      <a:moveTo>
                        <a:pt x="806" y="26092"/>
                      </a:moveTo>
                      <a:cubicBezTo>
                        <a:pt x="271" y="24188"/>
                        <a:pt x="0" y="22221"/>
                        <a:pt x="0" y="20244"/>
                      </a:cubicBezTo>
                      <a:cubicBezTo>
                        <a:pt x="-1" y="11219"/>
                        <a:pt x="5610" y="3146"/>
                        <a:pt x="14067" y="-1"/>
                      </a:cubicBezTo>
                    </a:path>
                    <a:path w="21600" h="26092" stroke="0" extrusionOk="0">
                      <a:moveTo>
                        <a:pt x="806" y="26092"/>
                      </a:moveTo>
                      <a:cubicBezTo>
                        <a:pt x="271" y="24188"/>
                        <a:pt x="0" y="22221"/>
                        <a:pt x="0" y="20244"/>
                      </a:cubicBezTo>
                      <a:cubicBezTo>
                        <a:pt x="-1" y="11219"/>
                        <a:pt x="5610" y="3146"/>
                        <a:pt x="14067" y="-1"/>
                      </a:cubicBezTo>
                      <a:lnTo>
                        <a:pt x="21600" y="20244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8" name="Arc 56"/>
                <p:cNvSpPr>
                  <a:spLocks/>
                </p:cNvSpPr>
                <p:nvPr/>
              </p:nvSpPr>
              <p:spPr bwMode="invGray">
                <a:xfrm>
                  <a:off x="1303" y="2455"/>
                  <a:ext cx="171" cy="103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730 w 42293"/>
                    <a:gd name="T1" fmla="*/ 27167 h 27167"/>
                    <a:gd name="T2" fmla="*/ 42293 w 42293"/>
                    <a:gd name="T3" fmla="*/ 15407 h 27167"/>
                    <a:gd name="T4" fmla="*/ 21600 w 42293"/>
                    <a:gd name="T5" fmla="*/ 21600 h 27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293" h="27167" fill="none" extrusionOk="0">
                      <a:moveTo>
                        <a:pt x="729" y="27167"/>
                      </a:moveTo>
                      <a:cubicBezTo>
                        <a:pt x="245" y="25351"/>
                        <a:pt x="0" y="2347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144" y="-1"/>
                        <a:pt x="39556" y="6263"/>
                        <a:pt x="42293" y="15406"/>
                      </a:cubicBezTo>
                    </a:path>
                    <a:path w="42293" h="27167" stroke="0" extrusionOk="0">
                      <a:moveTo>
                        <a:pt x="729" y="27167"/>
                      </a:moveTo>
                      <a:cubicBezTo>
                        <a:pt x="245" y="25351"/>
                        <a:pt x="0" y="2347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144" y="-1"/>
                        <a:pt x="39556" y="6263"/>
                        <a:pt x="42293" y="15406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7F3F00"/>
                </a:solidFill>
                <a:ln w="12700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99" name="Group 57"/>
                <p:cNvGrpSpPr>
                  <a:grpSpLocks/>
                </p:cNvGrpSpPr>
                <p:nvPr/>
              </p:nvGrpSpPr>
              <p:grpSpPr bwMode="auto">
                <a:xfrm>
                  <a:off x="1309" y="2471"/>
                  <a:ext cx="182" cy="119"/>
                  <a:chOff x="1309" y="2471"/>
                  <a:chExt cx="182" cy="119"/>
                </a:xfrm>
              </p:grpSpPr>
              <p:grpSp>
                <p:nvGrpSpPr>
                  <p:cNvPr id="129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1309" y="2471"/>
                    <a:ext cx="173" cy="101"/>
                    <a:chOff x="1309" y="2471"/>
                    <a:chExt cx="173" cy="101"/>
                  </a:xfrm>
                </p:grpSpPr>
                <p:sp>
                  <p:nvSpPr>
                    <p:cNvPr id="131" name="Arc 59"/>
                    <p:cNvSpPr>
                      <a:spLocks/>
                    </p:cNvSpPr>
                    <p:nvPr/>
                  </p:nvSpPr>
                  <p:spPr bwMode="invGray">
                    <a:xfrm>
                      <a:off x="1309" y="2471"/>
                      <a:ext cx="172" cy="100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31 w 42520"/>
                        <a:gd name="T1" fmla="*/ 26361 h 26361"/>
                        <a:gd name="T2" fmla="*/ 42520 w 42520"/>
                        <a:gd name="T3" fmla="*/ 16221 h 26361"/>
                        <a:gd name="T4" fmla="*/ 21600 w 42520"/>
                        <a:gd name="T5" fmla="*/ 21600 h 263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2520" h="26361" fill="none" extrusionOk="0">
                          <a:moveTo>
                            <a:pt x="531" y="26360"/>
                          </a:moveTo>
                          <a:cubicBezTo>
                            <a:pt x="178" y="24798"/>
                            <a:pt x="0" y="23201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457" y="-1"/>
                            <a:pt x="40064" y="6673"/>
                            <a:pt x="42519" y="16221"/>
                          </a:cubicBezTo>
                        </a:path>
                        <a:path w="42520" h="26361" stroke="0" extrusionOk="0">
                          <a:moveTo>
                            <a:pt x="531" y="26360"/>
                          </a:moveTo>
                          <a:cubicBezTo>
                            <a:pt x="178" y="24798"/>
                            <a:pt x="0" y="23201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457" y="-1"/>
                            <a:pt x="40064" y="6673"/>
                            <a:pt x="42519" y="16221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5F3F1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32" name="Arc 60"/>
                    <p:cNvSpPr>
                      <a:spLocks/>
                    </p:cNvSpPr>
                    <p:nvPr/>
                  </p:nvSpPr>
                  <p:spPr bwMode="invGray">
                    <a:xfrm>
                      <a:off x="1309" y="2481"/>
                      <a:ext cx="88" cy="90"/>
                    </a:xfrm>
                    <a:custGeom>
                      <a:avLst/>
                      <a:gdLst>
                        <a:gd name="G0" fmla="+- 21600 0 0"/>
                        <a:gd name="G1" fmla="+- 18891 0 0"/>
                        <a:gd name="G2" fmla="+- 21600 0 0"/>
                        <a:gd name="T0" fmla="*/ 531 w 21600"/>
                        <a:gd name="T1" fmla="*/ 23652 h 23652"/>
                        <a:gd name="T2" fmla="*/ 11127 w 21600"/>
                        <a:gd name="T3" fmla="*/ 0 h 23652"/>
                        <a:gd name="T4" fmla="*/ 21600 w 21600"/>
                        <a:gd name="T5" fmla="*/ 18891 h 236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3652" fill="none" extrusionOk="0">
                          <a:moveTo>
                            <a:pt x="531" y="23651"/>
                          </a:moveTo>
                          <a:cubicBezTo>
                            <a:pt x="178" y="22089"/>
                            <a:pt x="0" y="20492"/>
                            <a:pt x="0" y="18891"/>
                          </a:cubicBezTo>
                          <a:cubicBezTo>
                            <a:pt x="-1" y="11039"/>
                            <a:pt x="4260" y="3806"/>
                            <a:pt x="11126" y="-1"/>
                          </a:cubicBezTo>
                        </a:path>
                        <a:path w="21600" h="23652" stroke="0" extrusionOk="0">
                          <a:moveTo>
                            <a:pt x="531" y="23651"/>
                          </a:moveTo>
                          <a:cubicBezTo>
                            <a:pt x="178" y="22089"/>
                            <a:pt x="0" y="20492"/>
                            <a:pt x="0" y="18891"/>
                          </a:cubicBezTo>
                          <a:cubicBezTo>
                            <a:pt x="-1" y="11039"/>
                            <a:pt x="4260" y="3806"/>
                            <a:pt x="11126" y="-1"/>
                          </a:cubicBezTo>
                          <a:lnTo>
                            <a:pt x="21600" y="18891"/>
                          </a:lnTo>
                          <a:close/>
                        </a:path>
                      </a:pathLst>
                    </a:custGeom>
                    <a:solidFill>
                      <a:srgbClr val="3F1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33" name="Arc 61"/>
                    <p:cNvSpPr>
                      <a:spLocks/>
                    </p:cNvSpPr>
                    <p:nvPr/>
                  </p:nvSpPr>
                  <p:spPr bwMode="invGray">
                    <a:xfrm>
                      <a:off x="1310" y="2471"/>
                      <a:ext cx="172" cy="101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603 w 42453"/>
                        <a:gd name="T1" fmla="*/ 26668 h 26668"/>
                        <a:gd name="T2" fmla="*/ 42453 w 42453"/>
                        <a:gd name="T3" fmla="*/ 15970 h 26668"/>
                        <a:gd name="T4" fmla="*/ 21600 w 42453"/>
                        <a:gd name="T5" fmla="*/ 21600 h 266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2453" h="26668" fill="none" extrusionOk="0">
                          <a:moveTo>
                            <a:pt x="602" y="26668"/>
                          </a:moveTo>
                          <a:cubicBezTo>
                            <a:pt x="202" y="25008"/>
                            <a:pt x="0" y="23307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361" y="-1"/>
                            <a:pt x="39909" y="6546"/>
                            <a:pt x="42453" y="15969"/>
                          </a:cubicBezTo>
                        </a:path>
                        <a:path w="42453" h="26668" stroke="0" extrusionOk="0">
                          <a:moveTo>
                            <a:pt x="602" y="26668"/>
                          </a:moveTo>
                          <a:cubicBezTo>
                            <a:pt x="202" y="25008"/>
                            <a:pt x="0" y="23307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361" y="-1"/>
                            <a:pt x="39909" y="6546"/>
                            <a:pt x="42453" y="15969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chemeClr val="bg2">
                          <a:lumMod val="1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130" name="Arc 62"/>
                  <p:cNvSpPr>
                    <a:spLocks/>
                  </p:cNvSpPr>
                  <p:nvPr/>
                </p:nvSpPr>
                <p:spPr bwMode="invGray">
                  <a:xfrm>
                    <a:off x="1319" y="2489"/>
                    <a:ext cx="172" cy="101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603 w 42453"/>
                      <a:gd name="T1" fmla="*/ 26668 h 26668"/>
                      <a:gd name="T2" fmla="*/ 42453 w 42453"/>
                      <a:gd name="T3" fmla="*/ 15970 h 26668"/>
                      <a:gd name="T4" fmla="*/ 21600 w 42453"/>
                      <a:gd name="T5" fmla="*/ 21600 h 266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453" h="26668" fill="none" extrusionOk="0">
                        <a:moveTo>
                          <a:pt x="602" y="26668"/>
                        </a:moveTo>
                        <a:cubicBezTo>
                          <a:pt x="202" y="25008"/>
                          <a:pt x="0" y="23307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361" y="-1"/>
                          <a:pt x="39909" y="6546"/>
                          <a:pt x="42453" y="15969"/>
                        </a:cubicBezTo>
                      </a:path>
                      <a:path w="42453" h="26668" stroke="0" extrusionOk="0">
                        <a:moveTo>
                          <a:pt x="602" y="26668"/>
                        </a:moveTo>
                        <a:cubicBezTo>
                          <a:pt x="202" y="25008"/>
                          <a:pt x="0" y="23307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361" y="-1"/>
                          <a:pt x="39909" y="6546"/>
                          <a:pt x="42453" y="1596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 w="12700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00" name="Group 63"/>
                <p:cNvGrpSpPr>
                  <a:grpSpLocks/>
                </p:cNvGrpSpPr>
                <p:nvPr/>
              </p:nvGrpSpPr>
              <p:grpSpPr bwMode="auto">
                <a:xfrm>
                  <a:off x="1326" y="2505"/>
                  <a:ext cx="182" cy="118"/>
                  <a:chOff x="1326" y="2505"/>
                  <a:chExt cx="182" cy="118"/>
                </a:xfrm>
              </p:grpSpPr>
              <p:grpSp>
                <p:nvGrpSpPr>
                  <p:cNvPr id="124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1326" y="2505"/>
                    <a:ext cx="173" cy="100"/>
                    <a:chOff x="1326" y="2505"/>
                    <a:chExt cx="173" cy="100"/>
                  </a:xfrm>
                </p:grpSpPr>
                <p:sp>
                  <p:nvSpPr>
                    <p:cNvPr id="126" name="Arc 65"/>
                    <p:cNvSpPr>
                      <a:spLocks/>
                    </p:cNvSpPr>
                    <p:nvPr/>
                  </p:nvSpPr>
                  <p:spPr bwMode="invGray">
                    <a:xfrm>
                      <a:off x="1326" y="2505"/>
                      <a:ext cx="173" cy="9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476 w 42583"/>
                        <a:gd name="T1" fmla="*/ 26108 h 26108"/>
                        <a:gd name="T2" fmla="*/ 42583 w 42583"/>
                        <a:gd name="T3" fmla="*/ 16474 h 26108"/>
                        <a:gd name="T4" fmla="*/ 21600 w 42583"/>
                        <a:gd name="T5" fmla="*/ 21600 h 261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2583" h="26108" fill="none" extrusionOk="0">
                          <a:moveTo>
                            <a:pt x="475" y="26108"/>
                          </a:moveTo>
                          <a:cubicBezTo>
                            <a:pt x="159" y="24626"/>
                            <a:pt x="0" y="23115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554" y="-1"/>
                            <a:pt x="40220" y="6803"/>
                            <a:pt x="42582" y="16474"/>
                          </a:cubicBezTo>
                        </a:path>
                        <a:path w="42583" h="26108" stroke="0" extrusionOk="0">
                          <a:moveTo>
                            <a:pt x="475" y="26108"/>
                          </a:moveTo>
                          <a:cubicBezTo>
                            <a:pt x="159" y="24626"/>
                            <a:pt x="0" y="23115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554" y="-1"/>
                            <a:pt x="40220" y="6803"/>
                            <a:pt x="42582" y="16474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5F3F1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7" name="Arc 66"/>
                    <p:cNvSpPr>
                      <a:spLocks/>
                    </p:cNvSpPr>
                    <p:nvPr/>
                  </p:nvSpPr>
                  <p:spPr bwMode="invGray">
                    <a:xfrm>
                      <a:off x="1326" y="2515"/>
                      <a:ext cx="88" cy="89"/>
                    </a:xfrm>
                    <a:custGeom>
                      <a:avLst/>
                      <a:gdLst>
                        <a:gd name="G0" fmla="+- 21600 0 0"/>
                        <a:gd name="G1" fmla="+- 18891 0 0"/>
                        <a:gd name="G2" fmla="+- 21600 0 0"/>
                        <a:gd name="T0" fmla="*/ 476 w 21600"/>
                        <a:gd name="T1" fmla="*/ 23399 h 23399"/>
                        <a:gd name="T2" fmla="*/ 11127 w 21600"/>
                        <a:gd name="T3" fmla="*/ 0 h 23399"/>
                        <a:gd name="T4" fmla="*/ 21600 w 21600"/>
                        <a:gd name="T5" fmla="*/ 18891 h 233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3399" fill="none" extrusionOk="0">
                          <a:moveTo>
                            <a:pt x="475" y="23399"/>
                          </a:moveTo>
                          <a:cubicBezTo>
                            <a:pt x="159" y="21917"/>
                            <a:pt x="0" y="20406"/>
                            <a:pt x="0" y="18891"/>
                          </a:cubicBezTo>
                          <a:cubicBezTo>
                            <a:pt x="-1" y="11039"/>
                            <a:pt x="4260" y="3806"/>
                            <a:pt x="11126" y="-1"/>
                          </a:cubicBezTo>
                        </a:path>
                        <a:path w="21600" h="23399" stroke="0" extrusionOk="0">
                          <a:moveTo>
                            <a:pt x="475" y="23399"/>
                          </a:moveTo>
                          <a:cubicBezTo>
                            <a:pt x="159" y="21917"/>
                            <a:pt x="0" y="20406"/>
                            <a:pt x="0" y="18891"/>
                          </a:cubicBezTo>
                          <a:cubicBezTo>
                            <a:pt x="-1" y="11039"/>
                            <a:pt x="4260" y="3806"/>
                            <a:pt x="11126" y="-1"/>
                          </a:cubicBezTo>
                          <a:lnTo>
                            <a:pt x="21600" y="18891"/>
                          </a:lnTo>
                          <a:close/>
                        </a:path>
                      </a:pathLst>
                    </a:custGeom>
                    <a:solidFill>
                      <a:srgbClr val="3F1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8" name="Arc 67"/>
                    <p:cNvSpPr>
                      <a:spLocks/>
                    </p:cNvSpPr>
                    <p:nvPr/>
                  </p:nvSpPr>
                  <p:spPr bwMode="invGray">
                    <a:xfrm>
                      <a:off x="1327" y="2505"/>
                      <a:ext cx="172" cy="100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31 w 42520"/>
                        <a:gd name="T1" fmla="*/ 26361 h 26361"/>
                        <a:gd name="T2" fmla="*/ 42520 w 42520"/>
                        <a:gd name="T3" fmla="*/ 16221 h 26361"/>
                        <a:gd name="T4" fmla="*/ 21600 w 42520"/>
                        <a:gd name="T5" fmla="*/ 21600 h 263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2520" h="26361" fill="none" extrusionOk="0">
                          <a:moveTo>
                            <a:pt x="531" y="26360"/>
                          </a:moveTo>
                          <a:cubicBezTo>
                            <a:pt x="178" y="24798"/>
                            <a:pt x="0" y="23201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457" y="-1"/>
                            <a:pt x="40064" y="6673"/>
                            <a:pt x="42519" y="16221"/>
                          </a:cubicBezTo>
                        </a:path>
                        <a:path w="42520" h="26361" stroke="0" extrusionOk="0">
                          <a:moveTo>
                            <a:pt x="531" y="26360"/>
                          </a:moveTo>
                          <a:cubicBezTo>
                            <a:pt x="178" y="24798"/>
                            <a:pt x="0" y="23201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457" y="-1"/>
                            <a:pt x="40064" y="6673"/>
                            <a:pt x="42519" y="16221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chemeClr val="bg2">
                          <a:lumMod val="1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125" name="Arc 68"/>
                  <p:cNvSpPr>
                    <a:spLocks/>
                  </p:cNvSpPr>
                  <p:nvPr/>
                </p:nvSpPr>
                <p:spPr bwMode="invGray">
                  <a:xfrm>
                    <a:off x="1336" y="2523"/>
                    <a:ext cx="172" cy="10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31 w 42520"/>
                      <a:gd name="T1" fmla="*/ 26361 h 26361"/>
                      <a:gd name="T2" fmla="*/ 42520 w 42520"/>
                      <a:gd name="T3" fmla="*/ 16221 h 26361"/>
                      <a:gd name="T4" fmla="*/ 21600 w 42520"/>
                      <a:gd name="T5" fmla="*/ 21600 h 263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520" h="26361" fill="none" extrusionOk="0">
                        <a:moveTo>
                          <a:pt x="531" y="26360"/>
                        </a:moveTo>
                        <a:cubicBezTo>
                          <a:pt x="178" y="24798"/>
                          <a:pt x="0" y="2320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57" y="-1"/>
                          <a:pt x="40064" y="6673"/>
                          <a:pt x="42519" y="16221"/>
                        </a:cubicBezTo>
                      </a:path>
                      <a:path w="42520" h="26361" stroke="0" extrusionOk="0">
                        <a:moveTo>
                          <a:pt x="531" y="26360"/>
                        </a:moveTo>
                        <a:cubicBezTo>
                          <a:pt x="178" y="24798"/>
                          <a:pt x="0" y="2320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57" y="-1"/>
                          <a:pt x="40064" y="6673"/>
                          <a:pt x="42519" y="16221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 w="12700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01" name="Group 69"/>
                <p:cNvGrpSpPr>
                  <a:grpSpLocks/>
                </p:cNvGrpSpPr>
                <p:nvPr/>
              </p:nvGrpSpPr>
              <p:grpSpPr bwMode="auto">
                <a:xfrm>
                  <a:off x="1344" y="2537"/>
                  <a:ext cx="173" cy="98"/>
                  <a:chOff x="1344" y="2537"/>
                  <a:chExt cx="173" cy="98"/>
                </a:xfrm>
              </p:grpSpPr>
              <p:sp>
                <p:nvSpPr>
                  <p:cNvPr id="122" name="Arc 70"/>
                  <p:cNvSpPr>
                    <a:spLocks/>
                  </p:cNvSpPr>
                  <p:nvPr/>
                </p:nvSpPr>
                <p:spPr bwMode="invGray">
                  <a:xfrm>
                    <a:off x="1344" y="2537"/>
                    <a:ext cx="173" cy="98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423 w 42657"/>
                      <a:gd name="T1" fmla="*/ 25854 h 25854"/>
                      <a:gd name="T2" fmla="*/ 42657 w 42657"/>
                      <a:gd name="T3" fmla="*/ 16785 h 25854"/>
                      <a:gd name="T4" fmla="*/ 21600 w 42657"/>
                      <a:gd name="T5" fmla="*/ 21600 h 258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57" h="25854" fill="none" extrusionOk="0">
                        <a:moveTo>
                          <a:pt x="423" y="25853"/>
                        </a:moveTo>
                        <a:cubicBezTo>
                          <a:pt x="141" y="24453"/>
                          <a:pt x="0" y="2302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674" y="-1"/>
                          <a:pt x="40410" y="6964"/>
                          <a:pt x="42656" y="16785"/>
                        </a:cubicBezTo>
                      </a:path>
                      <a:path w="42657" h="25854" stroke="0" extrusionOk="0">
                        <a:moveTo>
                          <a:pt x="423" y="25853"/>
                        </a:moveTo>
                        <a:cubicBezTo>
                          <a:pt x="141" y="24453"/>
                          <a:pt x="0" y="2302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674" y="-1"/>
                          <a:pt x="40410" y="6964"/>
                          <a:pt x="42656" y="1678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3" name="Arc 71"/>
                  <p:cNvSpPr>
                    <a:spLocks/>
                  </p:cNvSpPr>
                  <p:nvPr/>
                </p:nvSpPr>
                <p:spPr bwMode="invGray">
                  <a:xfrm>
                    <a:off x="1344" y="2547"/>
                    <a:ext cx="88" cy="88"/>
                  </a:xfrm>
                  <a:custGeom>
                    <a:avLst/>
                    <a:gdLst>
                      <a:gd name="G0" fmla="+- 21600 0 0"/>
                      <a:gd name="G1" fmla="+- 18891 0 0"/>
                      <a:gd name="G2" fmla="+- 21600 0 0"/>
                      <a:gd name="T0" fmla="*/ 423 w 21600"/>
                      <a:gd name="T1" fmla="*/ 23145 h 23145"/>
                      <a:gd name="T2" fmla="*/ 11127 w 21600"/>
                      <a:gd name="T3" fmla="*/ 0 h 23145"/>
                      <a:gd name="T4" fmla="*/ 21600 w 21600"/>
                      <a:gd name="T5" fmla="*/ 18891 h 23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3145" fill="none" extrusionOk="0">
                        <a:moveTo>
                          <a:pt x="423" y="23144"/>
                        </a:moveTo>
                        <a:cubicBezTo>
                          <a:pt x="141" y="21744"/>
                          <a:pt x="0" y="20319"/>
                          <a:pt x="0" y="18891"/>
                        </a:cubicBezTo>
                        <a:cubicBezTo>
                          <a:pt x="-1" y="11039"/>
                          <a:pt x="4260" y="3806"/>
                          <a:pt x="11126" y="-1"/>
                        </a:cubicBezTo>
                      </a:path>
                      <a:path w="21600" h="23145" stroke="0" extrusionOk="0">
                        <a:moveTo>
                          <a:pt x="423" y="23144"/>
                        </a:moveTo>
                        <a:cubicBezTo>
                          <a:pt x="141" y="21744"/>
                          <a:pt x="0" y="20319"/>
                          <a:pt x="0" y="18891"/>
                        </a:cubicBezTo>
                        <a:cubicBezTo>
                          <a:pt x="-1" y="11039"/>
                          <a:pt x="4260" y="3806"/>
                          <a:pt x="11126" y="-1"/>
                        </a:cubicBezTo>
                        <a:lnTo>
                          <a:pt x="21600" y="18891"/>
                        </a:lnTo>
                        <a:close/>
                      </a:path>
                    </a:pathLst>
                  </a:custGeom>
                  <a:solidFill>
                    <a:srgbClr val="3F1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02" name="Group 72"/>
                <p:cNvGrpSpPr>
                  <a:grpSpLocks/>
                </p:cNvGrpSpPr>
                <p:nvPr/>
              </p:nvGrpSpPr>
              <p:grpSpPr bwMode="auto">
                <a:xfrm>
                  <a:off x="1345" y="2537"/>
                  <a:ext cx="182" cy="117"/>
                  <a:chOff x="1345" y="2537"/>
                  <a:chExt cx="182" cy="117"/>
                </a:xfrm>
              </p:grpSpPr>
              <p:sp>
                <p:nvSpPr>
                  <p:cNvPr id="120" name="Arc 73"/>
                  <p:cNvSpPr>
                    <a:spLocks/>
                  </p:cNvSpPr>
                  <p:nvPr/>
                </p:nvSpPr>
                <p:spPr bwMode="invGray">
                  <a:xfrm>
                    <a:off x="1345" y="2537"/>
                    <a:ext cx="173" cy="9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476 w 42583"/>
                      <a:gd name="T1" fmla="*/ 26108 h 26108"/>
                      <a:gd name="T2" fmla="*/ 42583 w 42583"/>
                      <a:gd name="T3" fmla="*/ 16474 h 26108"/>
                      <a:gd name="T4" fmla="*/ 21600 w 42583"/>
                      <a:gd name="T5" fmla="*/ 21600 h 26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583" h="26108" fill="none" extrusionOk="0">
                        <a:moveTo>
                          <a:pt x="475" y="26108"/>
                        </a:moveTo>
                        <a:cubicBezTo>
                          <a:pt x="159" y="24626"/>
                          <a:pt x="0" y="23115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554" y="-1"/>
                          <a:pt x="40220" y="6803"/>
                          <a:pt x="42582" y="16474"/>
                        </a:cubicBezTo>
                      </a:path>
                      <a:path w="42583" h="26108" stroke="0" extrusionOk="0">
                        <a:moveTo>
                          <a:pt x="475" y="26108"/>
                        </a:moveTo>
                        <a:cubicBezTo>
                          <a:pt x="159" y="24626"/>
                          <a:pt x="0" y="23115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554" y="-1"/>
                          <a:pt x="40220" y="6803"/>
                          <a:pt x="42582" y="16474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1" name="Arc 74"/>
                  <p:cNvSpPr>
                    <a:spLocks/>
                  </p:cNvSpPr>
                  <p:nvPr/>
                </p:nvSpPr>
                <p:spPr bwMode="invGray">
                  <a:xfrm>
                    <a:off x="1354" y="2555"/>
                    <a:ext cx="173" cy="9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476 w 42583"/>
                      <a:gd name="T1" fmla="*/ 26108 h 26108"/>
                      <a:gd name="T2" fmla="*/ 42583 w 42583"/>
                      <a:gd name="T3" fmla="*/ 16474 h 26108"/>
                      <a:gd name="T4" fmla="*/ 21600 w 42583"/>
                      <a:gd name="T5" fmla="*/ 21600 h 26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583" h="26108" fill="none" extrusionOk="0">
                        <a:moveTo>
                          <a:pt x="475" y="26108"/>
                        </a:moveTo>
                        <a:cubicBezTo>
                          <a:pt x="159" y="24626"/>
                          <a:pt x="0" y="23115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554" y="-1"/>
                          <a:pt x="40220" y="6803"/>
                          <a:pt x="42582" y="16474"/>
                        </a:cubicBezTo>
                      </a:path>
                      <a:path w="42583" h="26108" stroke="0" extrusionOk="0">
                        <a:moveTo>
                          <a:pt x="475" y="26108"/>
                        </a:moveTo>
                        <a:cubicBezTo>
                          <a:pt x="159" y="24626"/>
                          <a:pt x="0" y="23115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554" y="-1"/>
                          <a:pt x="40220" y="6803"/>
                          <a:pt x="42582" y="16474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 w="12700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09" name="Group 75"/>
                <p:cNvGrpSpPr>
                  <a:grpSpLocks/>
                </p:cNvGrpSpPr>
                <p:nvPr/>
              </p:nvGrpSpPr>
              <p:grpSpPr bwMode="auto">
                <a:xfrm>
                  <a:off x="1245" y="2392"/>
                  <a:ext cx="565" cy="811"/>
                  <a:chOff x="1245" y="2392"/>
                  <a:chExt cx="565" cy="811"/>
                </a:xfrm>
              </p:grpSpPr>
              <p:sp>
                <p:nvSpPr>
                  <p:cNvPr id="118" name="Line 76"/>
                  <p:cNvSpPr>
                    <a:spLocks noChangeShapeType="1"/>
                  </p:cNvSpPr>
                  <p:nvPr/>
                </p:nvSpPr>
                <p:spPr bwMode="invGray">
                  <a:xfrm>
                    <a:off x="1409" y="2392"/>
                    <a:ext cx="401" cy="72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9" name="Line 77"/>
                  <p:cNvSpPr>
                    <a:spLocks noChangeShapeType="1"/>
                  </p:cNvSpPr>
                  <p:nvPr/>
                </p:nvSpPr>
                <p:spPr bwMode="invGray">
                  <a:xfrm>
                    <a:off x="1245" y="2450"/>
                    <a:ext cx="402" cy="753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10" name="Group 78"/>
                <p:cNvGrpSpPr>
                  <a:grpSpLocks/>
                </p:cNvGrpSpPr>
                <p:nvPr/>
              </p:nvGrpSpPr>
              <p:grpSpPr bwMode="auto">
                <a:xfrm>
                  <a:off x="1362" y="2569"/>
                  <a:ext cx="181" cy="116"/>
                  <a:chOff x="1362" y="2569"/>
                  <a:chExt cx="181" cy="116"/>
                </a:xfrm>
              </p:grpSpPr>
              <p:grpSp>
                <p:nvGrpSpPr>
                  <p:cNvPr id="113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1362" y="2569"/>
                    <a:ext cx="173" cy="97"/>
                    <a:chOff x="1362" y="2569"/>
                    <a:chExt cx="173" cy="97"/>
                  </a:xfrm>
                </p:grpSpPr>
                <p:sp>
                  <p:nvSpPr>
                    <p:cNvPr id="116" name="Arc 80"/>
                    <p:cNvSpPr>
                      <a:spLocks/>
                    </p:cNvSpPr>
                    <p:nvPr/>
                  </p:nvSpPr>
                  <p:spPr bwMode="invGray">
                    <a:xfrm>
                      <a:off x="1362" y="2569"/>
                      <a:ext cx="173" cy="97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373 w 42713"/>
                        <a:gd name="T1" fmla="*/ 25597 h 25597"/>
                        <a:gd name="T2" fmla="*/ 42713 w 42713"/>
                        <a:gd name="T3" fmla="*/ 17040 h 25597"/>
                        <a:gd name="T4" fmla="*/ 21600 w 42713"/>
                        <a:gd name="T5" fmla="*/ 21600 h 255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2713" h="25597" fill="none" extrusionOk="0">
                          <a:moveTo>
                            <a:pt x="373" y="25596"/>
                          </a:moveTo>
                          <a:cubicBezTo>
                            <a:pt x="124" y="24279"/>
                            <a:pt x="0" y="22941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772" y="-1"/>
                            <a:pt x="40565" y="7097"/>
                            <a:pt x="42713" y="17039"/>
                          </a:cubicBezTo>
                        </a:path>
                        <a:path w="42713" h="25597" stroke="0" extrusionOk="0">
                          <a:moveTo>
                            <a:pt x="373" y="25596"/>
                          </a:moveTo>
                          <a:cubicBezTo>
                            <a:pt x="124" y="24279"/>
                            <a:pt x="0" y="22941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772" y="-1"/>
                            <a:pt x="40565" y="7097"/>
                            <a:pt x="42713" y="17039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5F3F1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7" name="Arc 81"/>
                    <p:cNvSpPr>
                      <a:spLocks/>
                    </p:cNvSpPr>
                    <p:nvPr/>
                  </p:nvSpPr>
                  <p:spPr bwMode="invGray">
                    <a:xfrm>
                      <a:off x="1362" y="2579"/>
                      <a:ext cx="88" cy="87"/>
                    </a:xfrm>
                    <a:custGeom>
                      <a:avLst/>
                      <a:gdLst>
                        <a:gd name="G0" fmla="+- 21600 0 0"/>
                        <a:gd name="G1" fmla="+- 18891 0 0"/>
                        <a:gd name="G2" fmla="+- 21600 0 0"/>
                        <a:gd name="T0" fmla="*/ 373 w 21600"/>
                        <a:gd name="T1" fmla="*/ 22888 h 22888"/>
                        <a:gd name="T2" fmla="*/ 11127 w 21600"/>
                        <a:gd name="T3" fmla="*/ 0 h 22888"/>
                        <a:gd name="T4" fmla="*/ 21600 w 21600"/>
                        <a:gd name="T5" fmla="*/ 18891 h 2288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888" fill="none" extrusionOk="0">
                          <a:moveTo>
                            <a:pt x="373" y="22887"/>
                          </a:moveTo>
                          <a:cubicBezTo>
                            <a:pt x="124" y="21570"/>
                            <a:pt x="0" y="20232"/>
                            <a:pt x="0" y="18891"/>
                          </a:cubicBezTo>
                          <a:cubicBezTo>
                            <a:pt x="-1" y="11039"/>
                            <a:pt x="4260" y="3806"/>
                            <a:pt x="11126" y="-1"/>
                          </a:cubicBezTo>
                        </a:path>
                        <a:path w="21600" h="22888" stroke="0" extrusionOk="0">
                          <a:moveTo>
                            <a:pt x="373" y="22887"/>
                          </a:moveTo>
                          <a:cubicBezTo>
                            <a:pt x="124" y="21570"/>
                            <a:pt x="0" y="20232"/>
                            <a:pt x="0" y="18891"/>
                          </a:cubicBezTo>
                          <a:cubicBezTo>
                            <a:pt x="-1" y="11039"/>
                            <a:pt x="4260" y="3806"/>
                            <a:pt x="11126" y="-1"/>
                          </a:cubicBezTo>
                          <a:lnTo>
                            <a:pt x="21600" y="18891"/>
                          </a:lnTo>
                          <a:close/>
                        </a:path>
                      </a:pathLst>
                    </a:custGeom>
                    <a:solidFill>
                      <a:srgbClr val="3F1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114" name="Arc 82"/>
                  <p:cNvSpPr>
                    <a:spLocks/>
                  </p:cNvSpPr>
                  <p:nvPr/>
                </p:nvSpPr>
                <p:spPr bwMode="invGray">
                  <a:xfrm>
                    <a:off x="1363" y="2569"/>
                    <a:ext cx="173" cy="98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423 w 42657"/>
                      <a:gd name="T1" fmla="*/ 25854 h 25854"/>
                      <a:gd name="T2" fmla="*/ 42657 w 42657"/>
                      <a:gd name="T3" fmla="*/ 16785 h 25854"/>
                      <a:gd name="T4" fmla="*/ 21600 w 42657"/>
                      <a:gd name="T5" fmla="*/ 21600 h 258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57" h="25854" fill="none" extrusionOk="0">
                        <a:moveTo>
                          <a:pt x="423" y="25853"/>
                        </a:moveTo>
                        <a:cubicBezTo>
                          <a:pt x="141" y="24453"/>
                          <a:pt x="0" y="2302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674" y="-1"/>
                          <a:pt x="40410" y="6964"/>
                          <a:pt x="42656" y="16785"/>
                        </a:cubicBezTo>
                      </a:path>
                      <a:path w="42657" h="25854" stroke="0" extrusionOk="0">
                        <a:moveTo>
                          <a:pt x="423" y="25853"/>
                        </a:moveTo>
                        <a:cubicBezTo>
                          <a:pt x="141" y="24453"/>
                          <a:pt x="0" y="2302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674" y="-1"/>
                          <a:pt x="40410" y="6964"/>
                          <a:pt x="42656" y="1678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5" name="Arc 83"/>
                  <p:cNvSpPr>
                    <a:spLocks/>
                  </p:cNvSpPr>
                  <p:nvPr/>
                </p:nvSpPr>
                <p:spPr bwMode="invGray">
                  <a:xfrm>
                    <a:off x="1371" y="2584"/>
                    <a:ext cx="172" cy="101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603 w 42453"/>
                      <a:gd name="T1" fmla="*/ 26668 h 26668"/>
                      <a:gd name="T2" fmla="*/ 42453 w 42453"/>
                      <a:gd name="T3" fmla="*/ 15970 h 26668"/>
                      <a:gd name="T4" fmla="*/ 21600 w 42453"/>
                      <a:gd name="T5" fmla="*/ 21600 h 266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453" h="26668" fill="none" extrusionOk="0">
                        <a:moveTo>
                          <a:pt x="602" y="26668"/>
                        </a:moveTo>
                        <a:cubicBezTo>
                          <a:pt x="202" y="25008"/>
                          <a:pt x="0" y="23307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361" y="-1"/>
                          <a:pt x="39909" y="6546"/>
                          <a:pt x="42453" y="15969"/>
                        </a:cubicBezTo>
                      </a:path>
                      <a:path w="42453" h="26668" stroke="0" extrusionOk="0">
                        <a:moveTo>
                          <a:pt x="602" y="26668"/>
                        </a:moveTo>
                        <a:cubicBezTo>
                          <a:pt x="202" y="25008"/>
                          <a:pt x="0" y="23307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361" y="-1"/>
                          <a:pt x="39909" y="6546"/>
                          <a:pt x="42453" y="1596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11" name="Freeform 84"/>
                <p:cNvSpPr>
                  <a:spLocks/>
                </p:cNvSpPr>
                <p:nvPr/>
              </p:nvSpPr>
              <p:spPr bwMode="invGray">
                <a:xfrm>
                  <a:off x="1367" y="2588"/>
                  <a:ext cx="348" cy="597"/>
                </a:xfrm>
                <a:custGeom>
                  <a:avLst/>
                  <a:gdLst>
                    <a:gd name="T0" fmla="*/ 44 w 348"/>
                    <a:gd name="T1" fmla="*/ 0 h 597"/>
                    <a:gd name="T2" fmla="*/ 31 w 348"/>
                    <a:gd name="T3" fmla="*/ 8 h 597"/>
                    <a:gd name="T4" fmla="*/ 21 w 348"/>
                    <a:gd name="T5" fmla="*/ 16 h 597"/>
                    <a:gd name="T6" fmla="*/ 12 w 348"/>
                    <a:gd name="T7" fmla="*/ 26 h 597"/>
                    <a:gd name="T8" fmla="*/ 8 w 348"/>
                    <a:gd name="T9" fmla="*/ 36 h 597"/>
                    <a:gd name="T10" fmla="*/ 4 w 348"/>
                    <a:gd name="T11" fmla="*/ 47 h 597"/>
                    <a:gd name="T12" fmla="*/ 1 w 348"/>
                    <a:gd name="T13" fmla="*/ 58 h 597"/>
                    <a:gd name="T14" fmla="*/ 0 w 348"/>
                    <a:gd name="T15" fmla="*/ 71 h 597"/>
                    <a:gd name="T16" fmla="*/ 0 w 348"/>
                    <a:gd name="T17" fmla="*/ 86 h 597"/>
                    <a:gd name="T18" fmla="*/ 270 w 348"/>
                    <a:gd name="T19" fmla="*/ 597 h 597"/>
                    <a:gd name="T20" fmla="*/ 348 w 348"/>
                    <a:gd name="T21" fmla="*/ 543 h 597"/>
                    <a:gd name="T22" fmla="*/ 44 w 348"/>
                    <a:gd name="T23" fmla="*/ 0 h 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8" h="597">
                      <a:moveTo>
                        <a:pt x="44" y="0"/>
                      </a:moveTo>
                      <a:lnTo>
                        <a:pt x="31" y="8"/>
                      </a:lnTo>
                      <a:lnTo>
                        <a:pt x="21" y="16"/>
                      </a:lnTo>
                      <a:lnTo>
                        <a:pt x="12" y="26"/>
                      </a:lnTo>
                      <a:lnTo>
                        <a:pt x="8" y="36"/>
                      </a:lnTo>
                      <a:lnTo>
                        <a:pt x="4" y="47"/>
                      </a:lnTo>
                      <a:lnTo>
                        <a:pt x="1" y="58"/>
                      </a:lnTo>
                      <a:lnTo>
                        <a:pt x="0" y="71"/>
                      </a:lnTo>
                      <a:lnTo>
                        <a:pt x="0" y="86"/>
                      </a:lnTo>
                      <a:lnTo>
                        <a:pt x="270" y="597"/>
                      </a:lnTo>
                      <a:lnTo>
                        <a:pt x="348" y="543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3F1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" name="Oval 85"/>
                <p:cNvSpPr>
                  <a:spLocks noChangeArrowheads="1"/>
                </p:cNvSpPr>
                <p:nvPr/>
              </p:nvSpPr>
              <p:spPr bwMode="invGray">
                <a:xfrm>
                  <a:off x="1641" y="3083"/>
                  <a:ext cx="190" cy="183"/>
                </a:xfrm>
                <a:prstGeom prst="ellipse">
                  <a:avLst/>
                </a:prstGeom>
                <a:solidFill>
                  <a:srgbClr val="7F5F3F"/>
                </a:solidFill>
                <a:ln w="12700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cxnSp>
          <p:nvCxnSpPr>
            <p:cNvPr id="17" name="Straight Connector 16"/>
            <p:cNvCxnSpPr/>
            <p:nvPr/>
          </p:nvCxnSpPr>
          <p:spPr>
            <a:xfrm flipH="1" flipV="1">
              <a:off x="7693614" y="984758"/>
              <a:ext cx="586798" cy="23539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 flipV="1">
              <a:off x="7668344" y="984758"/>
              <a:ext cx="538370" cy="40382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7164288" y="2060848"/>
            <a:ext cx="864096" cy="1080121"/>
            <a:chOff x="3923928" y="4797151"/>
            <a:chExt cx="864097" cy="864097"/>
          </a:xfrm>
        </p:grpSpPr>
        <p:sp>
          <p:nvSpPr>
            <p:cNvPr id="155" name="Freeform 159"/>
            <p:cNvSpPr>
              <a:spLocks/>
            </p:cNvSpPr>
            <p:nvPr/>
          </p:nvSpPr>
          <p:spPr bwMode="auto">
            <a:xfrm>
              <a:off x="3923928" y="4797151"/>
              <a:ext cx="864097" cy="864097"/>
            </a:xfrm>
            <a:custGeom>
              <a:avLst/>
              <a:gdLst>
                <a:gd name="T0" fmla="*/ 38 w 2766"/>
                <a:gd name="T1" fmla="*/ 0 h 1884"/>
                <a:gd name="T2" fmla="*/ 2766 w 2766"/>
                <a:gd name="T3" fmla="*/ 0 h 1884"/>
                <a:gd name="T4" fmla="*/ 2766 w 2766"/>
                <a:gd name="T5" fmla="*/ 1792 h 1884"/>
                <a:gd name="T6" fmla="*/ 2720 w 2766"/>
                <a:gd name="T7" fmla="*/ 1730 h 1884"/>
                <a:gd name="T8" fmla="*/ 2574 w 2766"/>
                <a:gd name="T9" fmla="*/ 1846 h 1884"/>
                <a:gd name="T10" fmla="*/ 2490 w 2766"/>
                <a:gd name="T11" fmla="*/ 1738 h 1884"/>
                <a:gd name="T12" fmla="*/ 2360 w 2766"/>
                <a:gd name="T13" fmla="*/ 1884 h 1884"/>
                <a:gd name="T14" fmla="*/ 2160 w 2766"/>
                <a:gd name="T15" fmla="*/ 1760 h 1884"/>
                <a:gd name="T16" fmla="*/ 2106 w 2766"/>
                <a:gd name="T17" fmla="*/ 1838 h 1884"/>
                <a:gd name="T18" fmla="*/ 1907 w 2766"/>
                <a:gd name="T19" fmla="*/ 1784 h 1884"/>
                <a:gd name="T20" fmla="*/ 1853 w 2766"/>
                <a:gd name="T21" fmla="*/ 1884 h 1884"/>
                <a:gd name="T22" fmla="*/ 1245 w 2766"/>
                <a:gd name="T23" fmla="*/ 1730 h 1884"/>
                <a:gd name="T24" fmla="*/ 1029 w 2766"/>
                <a:gd name="T25" fmla="*/ 1822 h 1884"/>
                <a:gd name="T26" fmla="*/ 845 w 2766"/>
                <a:gd name="T27" fmla="*/ 1738 h 1884"/>
                <a:gd name="T28" fmla="*/ 676 w 2766"/>
                <a:gd name="T29" fmla="*/ 1776 h 1884"/>
                <a:gd name="T30" fmla="*/ 538 w 2766"/>
                <a:gd name="T31" fmla="*/ 1722 h 1884"/>
                <a:gd name="T32" fmla="*/ 408 w 2766"/>
                <a:gd name="T33" fmla="*/ 1822 h 1884"/>
                <a:gd name="T34" fmla="*/ 192 w 2766"/>
                <a:gd name="T35" fmla="*/ 1668 h 1884"/>
                <a:gd name="T36" fmla="*/ 54 w 2766"/>
                <a:gd name="T37" fmla="*/ 1692 h 1884"/>
                <a:gd name="T38" fmla="*/ 0 w 2766"/>
                <a:gd name="T39" fmla="*/ 1331 h 1884"/>
                <a:gd name="T40" fmla="*/ 0 w 2766"/>
                <a:gd name="T41" fmla="*/ 1331 h 1884"/>
                <a:gd name="T42" fmla="*/ 6 w 2766"/>
                <a:gd name="T43" fmla="*/ 1305 h 1884"/>
                <a:gd name="T44" fmla="*/ 22 w 2766"/>
                <a:gd name="T45" fmla="*/ 1241 h 1884"/>
                <a:gd name="T46" fmla="*/ 32 w 2766"/>
                <a:gd name="T47" fmla="*/ 1203 h 1884"/>
                <a:gd name="T48" fmla="*/ 38 w 2766"/>
                <a:gd name="T49" fmla="*/ 1165 h 1884"/>
                <a:gd name="T50" fmla="*/ 44 w 2766"/>
                <a:gd name="T51" fmla="*/ 1129 h 1884"/>
                <a:gd name="T52" fmla="*/ 46 w 2766"/>
                <a:gd name="T53" fmla="*/ 1099 h 1884"/>
                <a:gd name="T54" fmla="*/ 46 w 2766"/>
                <a:gd name="T55" fmla="*/ 1099 h 1884"/>
                <a:gd name="T56" fmla="*/ 44 w 2766"/>
                <a:gd name="T57" fmla="*/ 1063 h 1884"/>
                <a:gd name="T58" fmla="*/ 40 w 2766"/>
                <a:gd name="T59" fmla="*/ 1011 h 1884"/>
                <a:gd name="T60" fmla="*/ 26 w 2766"/>
                <a:gd name="T61" fmla="*/ 881 h 1884"/>
                <a:gd name="T62" fmla="*/ 8 w 2766"/>
                <a:gd name="T63" fmla="*/ 715 h 1884"/>
                <a:gd name="T64" fmla="*/ 38 w 2766"/>
                <a:gd name="T65" fmla="*/ 477 h 1884"/>
                <a:gd name="T66" fmla="*/ 22 w 2766"/>
                <a:gd name="T67" fmla="*/ 248 h 1884"/>
                <a:gd name="T68" fmla="*/ 38 w 2766"/>
                <a:gd name="T69" fmla="*/ 0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66" h="1884">
                  <a:moveTo>
                    <a:pt x="38" y="0"/>
                  </a:moveTo>
                  <a:lnTo>
                    <a:pt x="2766" y="0"/>
                  </a:lnTo>
                  <a:lnTo>
                    <a:pt x="2766" y="1792"/>
                  </a:lnTo>
                  <a:lnTo>
                    <a:pt x="2720" y="1730"/>
                  </a:lnTo>
                  <a:lnTo>
                    <a:pt x="2574" y="1846"/>
                  </a:lnTo>
                  <a:lnTo>
                    <a:pt x="2490" y="1738"/>
                  </a:lnTo>
                  <a:lnTo>
                    <a:pt x="2360" y="1884"/>
                  </a:lnTo>
                  <a:lnTo>
                    <a:pt x="2160" y="1760"/>
                  </a:lnTo>
                  <a:lnTo>
                    <a:pt x="2106" y="1838"/>
                  </a:lnTo>
                  <a:lnTo>
                    <a:pt x="1907" y="1784"/>
                  </a:lnTo>
                  <a:lnTo>
                    <a:pt x="1853" y="1884"/>
                  </a:lnTo>
                  <a:lnTo>
                    <a:pt x="1245" y="1730"/>
                  </a:lnTo>
                  <a:lnTo>
                    <a:pt x="1029" y="1822"/>
                  </a:lnTo>
                  <a:lnTo>
                    <a:pt x="845" y="1738"/>
                  </a:lnTo>
                  <a:lnTo>
                    <a:pt x="676" y="1776"/>
                  </a:lnTo>
                  <a:lnTo>
                    <a:pt x="538" y="1722"/>
                  </a:lnTo>
                  <a:lnTo>
                    <a:pt x="408" y="1822"/>
                  </a:lnTo>
                  <a:lnTo>
                    <a:pt x="192" y="1668"/>
                  </a:lnTo>
                  <a:lnTo>
                    <a:pt x="54" y="1692"/>
                  </a:lnTo>
                  <a:lnTo>
                    <a:pt x="0" y="1331"/>
                  </a:lnTo>
                  <a:lnTo>
                    <a:pt x="0" y="1331"/>
                  </a:lnTo>
                  <a:lnTo>
                    <a:pt x="6" y="1305"/>
                  </a:lnTo>
                  <a:lnTo>
                    <a:pt x="22" y="1241"/>
                  </a:lnTo>
                  <a:lnTo>
                    <a:pt x="32" y="1203"/>
                  </a:lnTo>
                  <a:lnTo>
                    <a:pt x="38" y="1165"/>
                  </a:lnTo>
                  <a:lnTo>
                    <a:pt x="44" y="1129"/>
                  </a:lnTo>
                  <a:lnTo>
                    <a:pt x="46" y="1099"/>
                  </a:lnTo>
                  <a:lnTo>
                    <a:pt x="46" y="1099"/>
                  </a:lnTo>
                  <a:lnTo>
                    <a:pt x="44" y="1063"/>
                  </a:lnTo>
                  <a:lnTo>
                    <a:pt x="40" y="1011"/>
                  </a:lnTo>
                  <a:lnTo>
                    <a:pt x="26" y="881"/>
                  </a:lnTo>
                  <a:lnTo>
                    <a:pt x="8" y="715"/>
                  </a:lnTo>
                  <a:lnTo>
                    <a:pt x="38" y="477"/>
                  </a:lnTo>
                  <a:lnTo>
                    <a:pt x="22" y="24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25553B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156" name="Rectangle 5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05168" y="4982977"/>
              <a:ext cx="36683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defTabSz="787400">
                <a:buSzPct val="120000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1pPr>
              <a:lvl2pPr marL="133350" indent="-131763" defTabSz="787400">
                <a:buSzPct val="12000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2pPr>
              <a:lvl3pPr marL="301625" indent="-150813" defTabSz="787400"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3pPr>
              <a:lvl4pPr marL="439738" indent="-136525" defTabSz="787400">
                <a:buSzPct val="8900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4pPr>
              <a:lvl5pPr marL="603250" indent="-142875" defTabSz="787400"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5pPr>
              <a:lvl6pPr marL="1060450" indent="-142875" defTabSz="78740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6pPr>
              <a:lvl7pPr marL="1517650" indent="-142875" defTabSz="78740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7pPr>
              <a:lvl8pPr marL="1974850" indent="-142875" defTabSz="78740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8pPr>
              <a:lvl9pPr marL="2432050" indent="-142875" defTabSz="78740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9pPr>
            </a:lstStyle>
            <a:p>
              <a:r>
                <a:rPr lang="en-US" altLang="en-US" sz="3200" dirty="0">
                  <a:ln>
                    <a:solidFill>
                      <a:schemeClr val="tx1">
                        <a:lumMod val="50000"/>
                      </a:schemeClr>
                    </a:solidFill>
                  </a:ln>
                  <a:solidFill>
                    <a:srgbClr val="25553B"/>
                  </a:solidFill>
                  <a:latin typeface="Wingdings" pitchFamily="2" charset="2"/>
                </a:rPr>
                <a:t>ü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7164288" y="3429000"/>
            <a:ext cx="1547181" cy="864096"/>
            <a:chOff x="7236296" y="2852936"/>
            <a:chExt cx="1547181" cy="864096"/>
          </a:xfrm>
        </p:grpSpPr>
        <p:cxnSp>
          <p:nvCxnSpPr>
            <p:cNvPr id="161" name="Straight Arrow Connector 160"/>
            <p:cNvCxnSpPr/>
            <p:nvPr/>
          </p:nvCxnSpPr>
          <p:spPr>
            <a:xfrm>
              <a:off x="7236296" y="3645024"/>
              <a:ext cx="1152128" cy="0"/>
            </a:xfrm>
            <a:prstGeom prst="straightConnector1">
              <a:avLst/>
            </a:prstGeom>
            <a:ln w="15875">
              <a:solidFill>
                <a:schemeClr val="tx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0" name="Group 169"/>
            <p:cNvGrpSpPr/>
            <p:nvPr/>
          </p:nvGrpSpPr>
          <p:grpSpPr>
            <a:xfrm>
              <a:off x="7236296" y="2852936"/>
              <a:ext cx="1547181" cy="864096"/>
              <a:chOff x="7236296" y="2840742"/>
              <a:chExt cx="1547181" cy="864096"/>
            </a:xfrm>
          </p:grpSpPr>
          <p:grpSp>
            <p:nvGrpSpPr>
              <p:cNvPr id="169" name="Group 168"/>
              <p:cNvGrpSpPr/>
              <p:nvPr/>
            </p:nvGrpSpPr>
            <p:grpSpPr>
              <a:xfrm>
                <a:off x="7236296" y="2840742"/>
                <a:ext cx="1547181" cy="864096"/>
                <a:chOff x="7236296" y="2840742"/>
                <a:chExt cx="1547181" cy="864096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7236296" y="2996952"/>
                  <a:ext cx="154718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b="1" dirty="0" smtClean="0">
                      <a:solidFill>
                        <a:schemeClr val="tx1">
                          <a:lumMod val="50000"/>
                        </a:schemeClr>
                      </a:solidFill>
                    </a:rPr>
                    <a:t>@</a:t>
                  </a:r>
                  <a:r>
                    <a:rPr lang="en-GB" sz="2400" b="1" dirty="0" smtClean="0">
                      <a:solidFill>
                        <a:schemeClr val="tx1">
                          <a:lumMod val="50000"/>
                        </a:schemeClr>
                      </a:solidFill>
                    </a:rPr>
                    <a:t>@</a:t>
                  </a:r>
                  <a:r>
                    <a:rPr lang="en-GB" sz="4000" b="1" dirty="0" smtClean="0">
                      <a:solidFill>
                        <a:schemeClr val="tx1">
                          <a:lumMod val="50000"/>
                        </a:schemeClr>
                      </a:solidFill>
                    </a:rPr>
                    <a:t>@</a:t>
                  </a:r>
                  <a:endParaRPr lang="en-GB" sz="1600" b="1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163" name="Straight Arrow Connector 162"/>
                <p:cNvCxnSpPr/>
                <p:nvPr/>
              </p:nvCxnSpPr>
              <p:spPr>
                <a:xfrm flipV="1">
                  <a:off x="7242749" y="2840742"/>
                  <a:ext cx="2427" cy="800472"/>
                </a:xfrm>
                <a:prstGeom prst="straightConnector1">
                  <a:avLst/>
                </a:prstGeom>
                <a:ln w="15875">
                  <a:solidFill>
                    <a:schemeClr val="tx1">
                      <a:lumMod val="50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8" name="Freeform 167"/>
              <p:cNvSpPr/>
              <p:nvPr/>
            </p:nvSpPr>
            <p:spPr>
              <a:xfrm>
                <a:off x="7245176" y="2840742"/>
                <a:ext cx="1215256" cy="804282"/>
              </a:xfrm>
              <a:custGeom>
                <a:avLst/>
                <a:gdLst>
                  <a:gd name="connsiteX0" fmla="*/ 0 w 711200"/>
                  <a:gd name="connsiteY0" fmla="*/ 465667 h 474036"/>
                  <a:gd name="connsiteX1" fmla="*/ 245533 w 711200"/>
                  <a:gd name="connsiteY1" fmla="*/ 440267 h 474036"/>
                  <a:gd name="connsiteX2" fmla="*/ 474133 w 711200"/>
                  <a:gd name="connsiteY2" fmla="*/ 194733 h 474036"/>
                  <a:gd name="connsiteX3" fmla="*/ 711200 w 711200"/>
                  <a:gd name="connsiteY3" fmla="*/ 0 h 474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1200" h="474036">
                    <a:moveTo>
                      <a:pt x="0" y="465667"/>
                    </a:moveTo>
                    <a:cubicBezTo>
                      <a:pt x="83255" y="475545"/>
                      <a:pt x="166511" y="485423"/>
                      <a:pt x="245533" y="440267"/>
                    </a:cubicBezTo>
                    <a:cubicBezTo>
                      <a:pt x="324555" y="395111"/>
                      <a:pt x="396522" y="268111"/>
                      <a:pt x="474133" y="194733"/>
                    </a:cubicBezTo>
                    <a:cubicBezTo>
                      <a:pt x="551744" y="121355"/>
                      <a:pt x="631472" y="60677"/>
                      <a:pt x="711200" y="0"/>
                    </a:cubicBezTo>
                  </a:path>
                </a:pathLst>
              </a:custGeom>
              <a:noFill/>
              <a:ln w="412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noFill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51985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4624"/>
            <a:ext cx="8534400" cy="523875"/>
          </a:xfrm>
        </p:spPr>
        <p:txBody>
          <a:bodyPr/>
          <a:lstStyle/>
          <a:p>
            <a:r>
              <a:rPr lang="en-GB" sz="2400" dirty="0" smtClean="0"/>
              <a:t>MARKET values</a:t>
            </a:r>
            <a:endParaRPr lang="en-GB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07504" y="908720"/>
            <a:ext cx="8784977" cy="1015663"/>
            <a:chOff x="-116904" y="2636912"/>
            <a:chExt cx="8136905" cy="1015663"/>
          </a:xfrm>
        </p:grpSpPr>
        <p:sp>
          <p:nvSpPr>
            <p:cNvPr id="4" name="Rectangle 3"/>
            <p:cNvSpPr/>
            <p:nvPr/>
          </p:nvSpPr>
          <p:spPr>
            <a:xfrm>
              <a:off x="-116904" y="2636912"/>
              <a:ext cx="325653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000" b="1" dirty="0" smtClean="0">
                  <a:solidFill>
                    <a:srgbClr val="FF0000"/>
                  </a:solidFill>
                </a:rPr>
                <a:t>$194 - $6,400 </a:t>
              </a:r>
              <a:endParaRPr lang="en-GB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84414" y="2636912"/>
              <a:ext cx="51355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Per bill cost of ‘red’ hornbill ivory in Indonesia, and the per kilo cost of hornbill ivory in Chinese markets – 5x higher than elephant ivory</a:t>
              </a:r>
              <a:endParaRPr lang="en-GB" sz="20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55576" y="2132856"/>
            <a:ext cx="8136903" cy="707886"/>
            <a:chOff x="287587" y="3789040"/>
            <a:chExt cx="7884812" cy="707886"/>
          </a:xfrm>
        </p:grpSpPr>
        <p:sp>
          <p:nvSpPr>
            <p:cNvPr id="8" name="Rectangle 7"/>
            <p:cNvSpPr/>
            <p:nvPr/>
          </p:nvSpPr>
          <p:spPr>
            <a:xfrm>
              <a:off x="287587" y="3789040"/>
              <a:ext cx="205216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000" b="1" dirty="0" smtClean="0">
                  <a:solidFill>
                    <a:srgbClr val="FF0000"/>
                  </a:solidFill>
                </a:rPr>
                <a:t>$16,000 </a:t>
              </a:r>
              <a:endParaRPr lang="en-GB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99563" y="3789040"/>
              <a:ext cx="53728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Value of an Indonesian </a:t>
              </a:r>
              <a:r>
                <a:rPr lang="en-US" sz="2000" dirty="0" smtClean="0"/>
                <a:t>Palm </a:t>
              </a:r>
              <a:r>
                <a:rPr lang="en-US" sz="2000" dirty="0"/>
                <a:t>cockatoo </a:t>
              </a:r>
              <a:endParaRPr lang="en-GB" sz="2000" dirty="0"/>
            </a:p>
            <a:p>
              <a:r>
                <a:rPr lang="en-US" sz="2000" i="1" dirty="0" smtClean="0"/>
                <a:t>(</a:t>
              </a:r>
              <a:r>
                <a:rPr lang="en-US" sz="2000" i="1" dirty="0" err="1" smtClean="0"/>
                <a:t>Probosciger</a:t>
              </a:r>
              <a:r>
                <a:rPr lang="en-US" sz="2000" i="1" dirty="0" smtClean="0"/>
                <a:t> </a:t>
              </a:r>
              <a:r>
                <a:rPr lang="en-US" sz="2000" i="1" dirty="0" err="1" smtClean="0"/>
                <a:t>aterrimus</a:t>
              </a:r>
              <a:r>
                <a:rPr lang="en-US" sz="2000" i="1" dirty="0" smtClean="0"/>
                <a:t>) </a:t>
              </a:r>
              <a:r>
                <a:rPr lang="en-US" sz="2000" dirty="0" smtClean="0"/>
                <a:t>on the international market.</a:t>
              </a:r>
              <a:endParaRPr lang="en-GB" sz="20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51520" y="3081154"/>
            <a:ext cx="27467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$6,000,000 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864" y="3153162"/>
            <a:ext cx="5544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Value of shark fins extracted from West Nusa Tenggara in 2012 on the international market (434t).</a:t>
            </a:r>
            <a:endParaRPr lang="en-GB" sz="2000" dirty="0"/>
          </a:p>
        </p:txBody>
      </p:sp>
      <p:sp>
        <p:nvSpPr>
          <p:cNvPr id="12" name="Rectangle 11"/>
          <p:cNvSpPr/>
          <p:nvPr/>
        </p:nvSpPr>
        <p:spPr>
          <a:xfrm>
            <a:off x="107504" y="4221088"/>
            <a:ext cx="32655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$50 – $45,000 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4285545"/>
            <a:ext cx="5544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Value of an </a:t>
            </a:r>
            <a:r>
              <a:rPr lang="en-GB" sz="2000" dirty="0" err="1" smtClean="0"/>
              <a:t>orangutan</a:t>
            </a:r>
            <a:r>
              <a:rPr lang="en-GB" sz="2000" dirty="0" smtClean="0"/>
              <a:t> in Indonesia, and its international market price. WCS WCU has investigated 85 cases involving 545 live primates since 2003..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97243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534400" cy="523875"/>
          </a:xfrm>
        </p:spPr>
        <p:txBody>
          <a:bodyPr/>
          <a:lstStyle/>
          <a:p>
            <a:r>
              <a:rPr lang="en-GB" sz="2400" dirty="0" smtClean="0"/>
              <a:t>Extraction areas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>
              <a:buNone/>
            </a:pPr>
            <a:r>
              <a:rPr lang="en-GB" dirty="0" smtClean="0"/>
              <a:t>Extremely high extraction rates indicated from almost all areas in Indonesia: (see red provinces below:</a:t>
            </a:r>
          </a:p>
          <a:p>
            <a:pPr marL="4445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pPr marL="44450" indent="0">
              <a:buNone/>
            </a:pPr>
            <a:endParaRPr lang="en-GB" dirty="0"/>
          </a:p>
        </p:txBody>
      </p:sp>
      <p:pic>
        <p:nvPicPr>
          <p:cNvPr id="2051" name="Picture 3" descr="C:\Users\Matt\Desktop\indonesia mapv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" t="34165" r="1997" b="12986"/>
          <a:stretch/>
        </p:blipFill>
        <p:spPr bwMode="auto">
          <a:xfrm>
            <a:off x="323528" y="1772816"/>
            <a:ext cx="84410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589240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But, data is deficient on specific volumes and scale of the trade in all areas.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395170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Trade routes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8" y="764704"/>
            <a:ext cx="8534400" cy="5486400"/>
          </a:xfrm>
        </p:spPr>
        <p:txBody>
          <a:bodyPr/>
          <a:lstStyle/>
          <a:p>
            <a:r>
              <a:rPr lang="en-GB" dirty="0" smtClean="0"/>
              <a:t>Trade routes within Indonesia are complex, involve multiple steps, and are very species specific.</a:t>
            </a:r>
          </a:p>
          <a:p>
            <a:r>
              <a:rPr lang="en-GB" dirty="0" smtClean="0"/>
              <a:t>Pangolin trade routes in Sumatra are shown below.</a:t>
            </a:r>
          </a:p>
          <a:p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29222"/>
            <a:ext cx="7200800" cy="461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6527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701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PRIORITY ACTIONS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6500" y="733441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sz="1600" dirty="0" smtClean="0"/>
              <a:t>Some top priority actions to reduce the volume of Indonesia’s illegal trade in wildlife:</a:t>
            </a:r>
            <a:endParaRPr lang="en-GB" sz="1600" dirty="0"/>
          </a:p>
          <a:p>
            <a:pPr fontAlgn="t"/>
            <a:r>
              <a:rPr lang="en-GB" sz="1600" dirty="0"/>
              <a:t> </a:t>
            </a:r>
          </a:p>
          <a:p>
            <a:endParaRPr lang="en-GB" sz="1600" dirty="0"/>
          </a:p>
        </p:txBody>
      </p: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1292225" y="4663777"/>
            <a:ext cx="6353175" cy="1933575"/>
            <a:chOff x="1451" y="2372"/>
            <a:chExt cx="3789" cy="1410"/>
          </a:xfrm>
          <a:solidFill>
            <a:schemeClr val="tx1">
              <a:lumMod val="50000"/>
            </a:schemeClr>
          </a:solidFill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2903" y="3676"/>
              <a:ext cx="108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 rot="20460000">
              <a:off x="3387" y="3046"/>
              <a:ext cx="1352" cy="74"/>
            </a:xfrm>
            <a:prstGeom prst="roundRect">
              <a:avLst>
                <a:gd name="adj" fmla="val 40903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" name="AutoShape 8"/>
            <p:cNvSpPr>
              <a:spLocks noChangeArrowheads="1"/>
            </p:cNvSpPr>
            <p:nvPr/>
          </p:nvSpPr>
          <p:spPr bwMode="auto">
            <a:xfrm>
              <a:off x="2124" y="3267"/>
              <a:ext cx="1343" cy="74"/>
            </a:xfrm>
            <a:prstGeom prst="roundRect">
              <a:avLst>
                <a:gd name="adj" fmla="val 40903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1992" y="2999"/>
              <a:ext cx="203" cy="337"/>
            </a:xfrm>
            <a:custGeom>
              <a:avLst/>
              <a:gdLst>
                <a:gd name="T0" fmla="*/ 70 w 203"/>
                <a:gd name="T1" fmla="*/ 16 h 337"/>
                <a:gd name="T2" fmla="*/ 189 w 203"/>
                <a:gd name="T3" fmla="*/ 271 h 337"/>
                <a:gd name="T4" fmla="*/ 201 w 203"/>
                <a:gd name="T5" fmla="*/ 294 h 337"/>
                <a:gd name="T6" fmla="*/ 202 w 203"/>
                <a:gd name="T7" fmla="*/ 306 h 337"/>
                <a:gd name="T8" fmla="*/ 194 w 203"/>
                <a:gd name="T9" fmla="*/ 322 h 337"/>
                <a:gd name="T10" fmla="*/ 175 w 203"/>
                <a:gd name="T11" fmla="*/ 336 h 337"/>
                <a:gd name="T12" fmla="*/ 157 w 203"/>
                <a:gd name="T13" fmla="*/ 336 h 337"/>
                <a:gd name="T14" fmla="*/ 141 w 203"/>
                <a:gd name="T15" fmla="*/ 331 h 337"/>
                <a:gd name="T16" fmla="*/ 132 w 203"/>
                <a:gd name="T17" fmla="*/ 322 h 337"/>
                <a:gd name="T18" fmla="*/ 124 w 203"/>
                <a:gd name="T19" fmla="*/ 314 h 337"/>
                <a:gd name="T20" fmla="*/ 0 w 203"/>
                <a:gd name="T21" fmla="*/ 39 h 337"/>
                <a:gd name="T22" fmla="*/ 0 w 203"/>
                <a:gd name="T23" fmla="*/ 24 h 337"/>
                <a:gd name="T24" fmla="*/ 8 w 203"/>
                <a:gd name="T25" fmla="*/ 16 h 337"/>
                <a:gd name="T26" fmla="*/ 16 w 203"/>
                <a:gd name="T27" fmla="*/ 8 h 337"/>
                <a:gd name="T28" fmla="*/ 23 w 203"/>
                <a:gd name="T29" fmla="*/ 0 h 337"/>
                <a:gd name="T30" fmla="*/ 39 w 203"/>
                <a:gd name="T31" fmla="*/ 0 h 337"/>
                <a:gd name="T32" fmla="*/ 47 w 203"/>
                <a:gd name="T33" fmla="*/ 0 h 337"/>
                <a:gd name="T34" fmla="*/ 62 w 203"/>
                <a:gd name="T35" fmla="*/ 8 h 337"/>
                <a:gd name="T36" fmla="*/ 70 w 203"/>
                <a:gd name="T37" fmla="*/ 1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3" h="337">
                  <a:moveTo>
                    <a:pt x="70" y="16"/>
                  </a:moveTo>
                  <a:lnTo>
                    <a:pt x="189" y="271"/>
                  </a:lnTo>
                  <a:lnTo>
                    <a:pt x="201" y="294"/>
                  </a:lnTo>
                  <a:lnTo>
                    <a:pt x="202" y="306"/>
                  </a:lnTo>
                  <a:lnTo>
                    <a:pt x="194" y="322"/>
                  </a:lnTo>
                  <a:lnTo>
                    <a:pt x="175" y="336"/>
                  </a:lnTo>
                  <a:lnTo>
                    <a:pt x="157" y="336"/>
                  </a:lnTo>
                  <a:lnTo>
                    <a:pt x="141" y="331"/>
                  </a:lnTo>
                  <a:lnTo>
                    <a:pt x="132" y="322"/>
                  </a:lnTo>
                  <a:lnTo>
                    <a:pt x="124" y="314"/>
                  </a:lnTo>
                  <a:lnTo>
                    <a:pt x="0" y="39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3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62" y="8"/>
                  </a:lnTo>
                  <a:lnTo>
                    <a:pt x="70" y="16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4626" y="2528"/>
              <a:ext cx="78" cy="366"/>
            </a:xfrm>
            <a:custGeom>
              <a:avLst/>
              <a:gdLst>
                <a:gd name="T0" fmla="*/ 0 w 78"/>
                <a:gd name="T1" fmla="*/ 316 h 366"/>
                <a:gd name="T2" fmla="*/ 0 w 78"/>
                <a:gd name="T3" fmla="*/ 47 h 366"/>
                <a:gd name="T4" fmla="*/ 9 w 78"/>
                <a:gd name="T5" fmla="*/ 24 h 366"/>
                <a:gd name="T6" fmla="*/ 17 w 78"/>
                <a:gd name="T7" fmla="*/ 8 h 366"/>
                <a:gd name="T8" fmla="*/ 24 w 78"/>
                <a:gd name="T9" fmla="*/ 0 h 366"/>
                <a:gd name="T10" fmla="*/ 39 w 78"/>
                <a:gd name="T11" fmla="*/ 0 h 366"/>
                <a:gd name="T12" fmla="*/ 61 w 78"/>
                <a:gd name="T13" fmla="*/ 8 h 366"/>
                <a:gd name="T14" fmla="*/ 69 w 78"/>
                <a:gd name="T15" fmla="*/ 16 h 366"/>
                <a:gd name="T16" fmla="*/ 76 w 78"/>
                <a:gd name="T17" fmla="*/ 24 h 366"/>
                <a:gd name="T18" fmla="*/ 76 w 78"/>
                <a:gd name="T19" fmla="*/ 39 h 366"/>
                <a:gd name="T20" fmla="*/ 77 w 78"/>
                <a:gd name="T21" fmla="*/ 316 h 366"/>
                <a:gd name="T22" fmla="*/ 77 w 78"/>
                <a:gd name="T23" fmla="*/ 344 h 366"/>
                <a:gd name="T24" fmla="*/ 71 w 78"/>
                <a:gd name="T25" fmla="*/ 356 h 366"/>
                <a:gd name="T26" fmla="*/ 60 w 78"/>
                <a:gd name="T27" fmla="*/ 362 h 366"/>
                <a:gd name="T28" fmla="*/ 50 w 78"/>
                <a:gd name="T29" fmla="*/ 365 h 366"/>
                <a:gd name="T30" fmla="*/ 35 w 78"/>
                <a:gd name="T31" fmla="*/ 365 h 366"/>
                <a:gd name="T32" fmla="*/ 24 w 78"/>
                <a:gd name="T33" fmla="*/ 364 h 366"/>
                <a:gd name="T34" fmla="*/ 15 w 78"/>
                <a:gd name="T35" fmla="*/ 361 h 366"/>
                <a:gd name="T36" fmla="*/ 9 w 78"/>
                <a:gd name="T37" fmla="*/ 356 h 366"/>
                <a:gd name="T38" fmla="*/ 2 w 78"/>
                <a:gd name="T39" fmla="*/ 343 h 366"/>
                <a:gd name="T40" fmla="*/ 0 w 78"/>
                <a:gd name="T41" fmla="*/ 31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366">
                  <a:moveTo>
                    <a:pt x="0" y="316"/>
                  </a:moveTo>
                  <a:lnTo>
                    <a:pt x="0" y="47"/>
                  </a:lnTo>
                  <a:lnTo>
                    <a:pt x="9" y="24"/>
                  </a:lnTo>
                  <a:lnTo>
                    <a:pt x="17" y="8"/>
                  </a:lnTo>
                  <a:lnTo>
                    <a:pt x="24" y="0"/>
                  </a:lnTo>
                  <a:lnTo>
                    <a:pt x="39" y="0"/>
                  </a:lnTo>
                  <a:lnTo>
                    <a:pt x="61" y="8"/>
                  </a:lnTo>
                  <a:lnTo>
                    <a:pt x="69" y="16"/>
                  </a:lnTo>
                  <a:lnTo>
                    <a:pt x="76" y="24"/>
                  </a:lnTo>
                  <a:lnTo>
                    <a:pt x="76" y="39"/>
                  </a:lnTo>
                  <a:lnTo>
                    <a:pt x="77" y="316"/>
                  </a:lnTo>
                  <a:lnTo>
                    <a:pt x="77" y="344"/>
                  </a:lnTo>
                  <a:lnTo>
                    <a:pt x="71" y="356"/>
                  </a:lnTo>
                  <a:lnTo>
                    <a:pt x="60" y="362"/>
                  </a:lnTo>
                  <a:lnTo>
                    <a:pt x="50" y="365"/>
                  </a:lnTo>
                  <a:lnTo>
                    <a:pt x="35" y="365"/>
                  </a:lnTo>
                  <a:lnTo>
                    <a:pt x="24" y="364"/>
                  </a:lnTo>
                  <a:lnTo>
                    <a:pt x="15" y="361"/>
                  </a:lnTo>
                  <a:lnTo>
                    <a:pt x="9" y="356"/>
                  </a:lnTo>
                  <a:lnTo>
                    <a:pt x="2" y="343"/>
                  </a:lnTo>
                  <a:lnTo>
                    <a:pt x="0" y="316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3162" y="3445"/>
              <a:ext cx="876" cy="337"/>
            </a:xfrm>
            <a:custGeom>
              <a:avLst/>
              <a:gdLst>
                <a:gd name="T0" fmla="*/ 0 w 876"/>
                <a:gd name="T1" fmla="*/ 336 h 337"/>
                <a:gd name="T2" fmla="*/ 875 w 876"/>
                <a:gd name="T3" fmla="*/ 336 h 337"/>
                <a:gd name="T4" fmla="*/ 875 w 876"/>
                <a:gd name="T5" fmla="*/ 223 h 337"/>
                <a:gd name="T6" fmla="*/ 827 w 876"/>
                <a:gd name="T7" fmla="*/ 224 h 337"/>
                <a:gd name="T8" fmla="*/ 788 w 876"/>
                <a:gd name="T9" fmla="*/ 176 h 337"/>
                <a:gd name="T10" fmla="*/ 773 w 876"/>
                <a:gd name="T11" fmla="*/ 136 h 337"/>
                <a:gd name="T12" fmla="*/ 591 w 876"/>
                <a:gd name="T13" fmla="*/ 103 h 337"/>
                <a:gd name="T14" fmla="*/ 504 w 876"/>
                <a:gd name="T15" fmla="*/ 0 h 337"/>
                <a:gd name="T16" fmla="*/ 336 w 876"/>
                <a:gd name="T17" fmla="*/ 0 h 337"/>
                <a:gd name="T18" fmla="*/ 260 w 876"/>
                <a:gd name="T19" fmla="*/ 4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6" h="337">
                  <a:moveTo>
                    <a:pt x="0" y="336"/>
                  </a:moveTo>
                  <a:lnTo>
                    <a:pt x="875" y="336"/>
                  </a:lnTo>
                  <a:lnTo>
                    <a:pt x="875" y="223"/>
                  </a:lnTo>
                  <a:lnTo>
                    <a:pt x="827" y="224"/>
                  </a:lnTo>
                  <a:lnTo>
                    <a:pt x="788" y="176"/>
                  </a:lnTo>
                  <a:lnTo>
                    <a:pt x="773" y="136"/>
                  </a:lnTo>
                  <a:lnTo>
                    <a:pt x="591" y="103"/>
                  </a:lnTo>
                  <a:lnTo>
                    <a:pt x="504" y="0"/>
                  </a:lnTo>
                  <a:lnTo>
                    <a:pt x="336" y="0"/>
                  </a:lnTo>
                  <a:lnTo>
                    <a:pt x="260" y="4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2866" y="3260"/>
              <a:ext cx="873" cy="521"/>
            </a:xfrm>
            <a:custGeom>
              <a:avLst/>
              <a:gdLst>
                <a:gd name="T0" fmla="*/ 872 w 873"/>
                <a:gd name="T1" fmla="*/ 520 h 521"/>
                <a:gd name="T2" fmla="*/ 0 w 873"/>
                <a:gd name="T3" fmla="*/ 520 h 521"/>
                <a:gd name="T4" fmla="*/ 0 w 873"/>
                <a:gd name="T5" fmla="*/ 406 h 521"/>
                <a:gd name="T6" fmla="*/ 47 w 873"/>
                <a:gd name="T7" fmla="*/ 406 h 521"/>
                <a:gd name="T8" fmla="*/ 86 w 873"/>
                <a:gd name="T9" fmla="*/ 362 h 521"/>
                <a:gd name="T10" fmla="*/ 104 w 873"/>
                <a:gd name="T11" fmla="*/ 316 h 521"/>
                <a:gd name="T12" fmla="*/ 274 w 873"/>
                <a:gd name="T13" fmla="*/ 291 h 521"/>
                <a:gd name="T14" fmla="*/ 370 w 873"/>
                <a:gd name="T15" fmla="*/ 186 h 521"/>
                <a:gd name="T16" fmla="*/ 530 w 873"/>
                <a:gd name="T17" fmla="*/ 186 h 521"/>
                <a:gd name="T18" fmla="*/ 530 w 873"/>
                <a:gd name="T19" fmla="*/ 84 h 521"/>
                <a:gd name="T20" fmla="*/ 544 w 873"/>
                <a:gd name="T21" fmla="*/ 67 h 521"/>
                <a:gd name="T22" fmla="*/ 544 w 873"/>
                <a:gd name="T23" fmla="*/ 22 h 521"/>
                <a:gd name="T24" fmla="*/ 578 w 873"/>
                <a:gd name="T25" fmla="*/ 0 h 521"/>
                <a:gd name="T26" fmla="*/ 613 w 873"/>
                <a:gd name="T27" fmla="*/ 18 h 521"/>
                <a:gd name="T28" fmla="*/ 613 w 873"/>
                <a:gd name="T29" fmla="*/ 69 h 521"/>
                <a:gd name="T30" fmla="*/ 629 w 873"/>
                <a:gd name="T31" fmla="*/ 84 h 521"/>
                <a:gd name="T32" fmla="*/ 629 w 873"/>
                <a:gd name="T33" fmla="*/ 183 h 521"/>
                <a:gd name="T34" fmla="*/ 638 w 873"/>
                <a:gd name="T35" fmla="*/ 185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3" h="521">
                  <a:moveTo>
                    <a:pt x="872" y="520"/>
                  </a:moveTo>
                  <a:lnTo>
                    <a:pt x="0" y="520"/>
                  </a:lnTo>
                  <a:lnTo>
                    <a:pt x="0" y="406"/>
                  </a:lnTo>
                  <a:lnTo>
                    <a:pt x="47" y="406"/>
                  </a:lnTo>
                  <a:lnTo>
                    <a:pt x="86" y="362"/>
                  </a:lnTo>
                  <a:lnTo>
                    <a:pt x="104" y="316"/>
                  </a:lnTo>
                  <a:lnTo>
                    <a:pt x="274" y="291"/>
                  </a:lnTo>
                  <a:lnTo>
                    <a:pt x="370" y="186"/>
                  </a:lnTo>
                  <a:lnTo>
                    <a:pt x="530" y="186"/>
                  </a:lnTo>
                  <a:lnTo>
                    <a:pt x="530" y="84"/>
                  </a:lnTo>
                  <a:lnTo>
                    <a:pt x="544" y="67"/>
                  </a:lnTo>
                  <a:lnTo>
                    <a:pt x="544" y="22"/>
                  </a:lnTo>
                  <a:lnTo>
                    <a:pt x="578" y="0"/>
                  </a:lnTo>
                  <a:lnTo>
                    <a:pt x="613" y="18"/>
                  </a:lnTo>
                  <a:lnTo>
                    <a:pt x="613" y="69"/>
                  </a:lnTo>
                  <a:lnTo>
                    <a:pt x="629" y="84"/>
                  </a:lnTo>
                  <a:lnTo>
                    <a:pt x="629" y="183"/>
                  </a:lnTo>
                  <a:lnTo>
                    <a:pt x="638" y="185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1454" y="2841"/>
              <a:ext cx="867" cy="211"/>
            </a:xfrm>
            <a:custGeom>
              <a:avLst/>
              <a:gdLst>
                <a:gd name="T0" fmla="*/ 659 w 867"/>
                <a:gd name="T1" fmla="*/ 0 h 211"/>
                <a:gd name="T2" fmla="*/ 405 w 867"/>
                <a:gd name="T3" fmla="*/ 0 h 211"/>
                <a:gd name="T4" fmla="*/ 215 w 867"/>
                <a:gd name="T5" fmla="*/ 0 h 211"/>
                <a:gd name="T6" fmla="*/ 79 w 867"/>
                <a:gd name="T7" fmla="*/ 0 h 211"/>
                <a:gd name="T8" fmla="*/ 8 w 867"/>
                <a:gd name="T9" fmla="*/ 0 h 211"/>
                <a:gd name="T10" fmla="*/ 0 w 867"/>
                <a:gd name="T11" fmla="*/ 16 h 211"/>
                <a:gd name="T12" fmla="*/ 0 w 867"/>
                <a:gd name="T13" fmla="*/ 39 h 211"/>
                <a:gd name="T14" fmla="*/ 16 w 867"/>
                <a:gd name="T15" fmla="*/ 47 h 211"/>
                <a:gd name="T16" fmla="*/ 40 w 867"/>
                <a:gd name="T17" fmla="*/ 47 h 211"/>
                <a:gd name="T18" fmla="*/ 56 w 867"/>
                <a:gd name="T19" fmla="*/ 54 h 211"/>
                <a:gd name="T20" fmla="*/ 79 w 867"/>
                <a:gd name="T21" fmla="*/ 70 h 211"/>
                <a:gd name="T22" fmla="*/ 103 w 867"/>
                <a:gd name="T23" fmla="*/ 86 h 211"/>
                <a:gd name="T24" fmla="*/ 119 w 867"/>
                <a:gd name="T25" fmla="*/ 93 h 211"/>
                <a:gd name="T26" fmla="*/ 143 w 867"/>
                <a:gd name="T27" fmla="*/ 93 h 211"/>
                <a:gd name="T28" fmla="*/ 167 w 867"/>
                <a:gd name="T29" fmla="*/ 93 h 211"/>
                <a:gd name="T30" fmla="*/ 199 w 867"/>
                <a:gd name="T31" fmla="*/ 93 h 211"/>
                <a:gd name="T32" fmla="*/ 230 w 867"/>
                <a:gd name="T33" fmla="*/ 93 h 211"/>
                <a:gd name="T34" fmla="*/ 262 w 867"/>
                <a:gd name="T35" fmla="*/ 93 h 211"/>
                <a:gd name="T36" fmla="*/ 286 w 867"/>
                <a:gd name="T37" fmla="*/ 101 h 211"/>
                <a:gd name="T38" fmla="*/ 302 w 867"/>
                <a:gd name="T39" fmla="*/ 109 h 211"/>
                <a:gd name="T40" fmla="*/ 326 w 867"/>
                <a:gd name="T41" fmla="*/ 109 h 211"/>
                <a:gd name="T42" fmla="*/ 334 w 867"/>
                <a:gd name="T43" fmla="*/ 124 h 211"/>
                <a:gd name="T44" fmla="*/ 358 w 867"/>
                <a:gd name="T45" fmla="*/ 132 h 211"/>
                <a:gd name="T46" fmla="*/ 373 w 867"/>
                <a:gd name="T47" fmla="*/ 140 h 211"/>
                <a:gd name="T48" fmla="*/ 397 w 867"/>
                <a:gd name="T49" fmla="*/ 140 h 211"/>
                <a:gd name="T50" fmla="*/ 421 w 867"/>
                <a:gd name="T51" fmla="*/ 140 h 211"/>
                <a:gd name="T52" fmla="*/ 453 w 867"/>
                <a:gd name="T53" fmla="*/ 140 h 211"/>
                <a:gd name="T54" fmla="*/ 477 w 867"/>
                <a:gd name="T55" fmla="*/ 140 h 211"/>
                <a:gd name="T56" fmla="*/ 501 w 867"/>
                <a:gd name="T57" fmla="*/ 140 h 211"/>
                <a:gd name="T58" fmla="*/ 524 w 867"/>
                <a:gd name="T59" fmla="*/ 140 h 211"/>
                <a:gd name="T60" fmla="*/ 524 w 867"/>
                <a:gd name="T61" fmla="*/ 163 h 211"/>
                <a:gd name="T62" fmla="*/ 524 w 867"/>
                <a:gd name="T63" fmla="*/ 187 h 211"/>
                <a:gd name="T64" fmla="*/ 540 w 867"/>
                <a:gd name="T65" fmla="*/ 202 h 211"/>
                <a:gd name="T66" fmla="*/ 556 w 867"/>
                <a:gd name="T67" fmla="*/ 210 h 211"/>
                <a:gd name="T68" fmla="*/ 580 w 867"/>
                <a:gd name="T69" fmla="*/ 210 h 211"/>
                <a:gd name="T70" fmla="*/ 604 w 867"/>
                <a:gd name="T71" fmla="*/ 202 h 211"/>
                <a:gd name="T72" fmla="*/ 620 w 867"/>
                <a:gd name="T73" fmla="*/ 187 h 211"/>
                <a:gd name="T74" fmla="*/ 620 w 867"/>
                <a:gd name="T75" fmla="*/ 163 h 211"/>
                <a:gd name="T76" fmla="*/ 620 w 867"/>
                <a:gd name="T77" fmla="*/ 140 h 211"/>
                <a:gd name="T78" fmla="*/ 644 w 867"/>
                <a:gd name="T79" fmla="*/ 140 h 211"/>
                <a:gd name="T80" fmla="*/ 667 w 867"/>
                <a:gd name="T81" fmla="*/ 140 h 211"/>
                <a:gd name="T82" fmla="*/ 691 w 867"/>
                <a:gd name="T83" fmla="*/ 140 h 211"/>
                <a:gd name="T84" fmla="*/ 866 w 867"/>
                <a:gd name="T8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67" h="211">
                  <a:moveTo>
                    <a:pt x="866" y="0"/>
                  </a:moveTo>
                  <a:lnTo>
                    <a:pt x="755" y="0"/>
                  </a:lnTo>
                  <a:lnTo>
                    <a:pt x="659" y="0"/>
                  </a:lnTo>
                  <a:lnTo>
                    <a:pt x="572" y="0"/>
                  </a:lnTo>
                  <a:lnTo>
                    <a:pt x="485" y="0"/>
                  </a:lnTo>
                  <a:lnTo>
                    <a:pt x="405" y="0"/>
                  </a:lnTo>
                  <a:lnTo>
                    <a:pt x="334" y="0"/>
                  </a:lnTo>
                  <a:lnTo>
                    <a:pt x="270" y="0"/>
                  </a:lnTo>
                  <a:lnTo>
                    <a:pt x="215" y="0"/>
                  </a:lnTo>
                  <a:lnTo>
                    <a:pt x="159" y="0"/>
                  </a:lnTo>
                  <a:lnTo>
                    <a:pt x="119" y="0"/>
                  </a:lnTo>
                  <a:lnTo>
                    <a:pt x="79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8" y="47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32" y="47"/>
                  </a:lnTo>
                  <a:lnTo>
                    <a:pt x="40" y="47"/>
                  </a:lnTo>
                  <a:lnTo>
                    <a:pt x="48" y="47"/>
                  </a:lnTo>
                  <a:lnTo>
                    <a:pt x="48" y="54"/>
                  </a:lnTo>
                  <a:lnTo>
                    <a:pt x="56" y="54"/>
                  </a:lnTo>
                  <a:lnTo>
                    <a:pt x="64" y="62"/>
                  </a:lnTo>
                  <a:lnTo>
                    <a:pt x="72" y="62"/>
                  </a:lnTo>
                  <a:lnTo>
                    <a:pt x="79" y="70"/>
                  </a:lnTo>
                  <a:lnTo>
                    <a:pt x="87" y="78"/>
                  </a:lnTo>
                  <a:lnTo>
                    <a:pt x="95" y="78"/>
                  </a:lnTo>
                  <a:lnTo>
                    <a:pt x="103" y="86"/>
                  </a:lnTo>
                  <a:lnTo>
                    <a:pt x="111" y="86"/>
                  </a:lnTo>
                  <a:lnTo>
                    <a:pt x="111" y="93"/>
                  </a:lnTo>
                  <a:lnTo>
                    <a:pt x="119" y="93"/>
                  </a:lnTo>
                  <a:lnTo>
                    <a:pt x="127" y="93"/>
                  </a:lnTo>
                  <a:lnTo>
                    <a:pt x="135" y="93"/>
                  </a:lnTo>
                  <a:lnTo>
                    <a:pt x="143" y="93"/>
                  </a:lnTo>
                  <a:lnTo>
                    <a:pt x="151" y="93"/>
                  </a:lnTo>
                  <a:lnTo>
                    <a:pt x="159" y="93"/>
                  </a:lnTo>
                  <a:lnTo>
                    <a:pt x="167" y="93"/>
                  </a:lnTo>
                  <a:lnTo>
                    <a:pt x="175" y="93"/>
                  </a:lnTo>
                  <a:lnTo>
                    <a:pt x="183" y="93"/>
                  </a:lnTo>
                  <a:lnTo>
                    <a:pt x="199" y="93"/>
                  </a:lnTo>
                  <a:lnTo>
                    <a:pt x="207" y="93"/>
                  </a:lnTo>
                  <a:lnTo>
                    <a:pt x="222" y="93"/>
                  </a:lnTo>
                  <a:lnTo>
                    <a:pt x="230" y="93"/>
                  </a:lnTo>
                  <a:lnTo>
                    <a:pt x="238" y="93"/>
                  </a:lnTo>
                  <a:lnTo>
                    <a:pt x="246" y="93"/>
                  </a:lnTo>
                  <a:lnTo>
                    <a:pt x="262" y="93"/>
                  </a:lnTo>
                  <a:lnTo>
                    <a:pt x="270" y="101"/>
                  </a:lnTo>
                  <a:lnTo>
                    <a:pt x="278" y="101"/>
                  </a:lnTo>
                  <a:lnTo>
                    <a:pt x="286" y="101"/>
                  </a:lnTo>
                  <a:lnTo>
                    <a:pt x="294" y="101"/>
                  </a:lnTo>
                  <a:lnTo>
                    <a:pt x="302" y="101"/>
                  </a:lnTo>
                  <a:lnTo>
                    <a:pt x="302" y="109"/>
                  </a:lnTo>
                  <a:lnTo>
                    <a:pt x="310" y="109"/>
                  </a:lnTo>
                  <a:lnTo>
                    <a:pt x="318" y="109"/>
                  </a:lnTo>
                  <a:lnTo>
                    <a:pt x="326" y="109"/>
                  </a:lnTo>
                  <a:lnTo>
                    <a:pt x="326" y="117"/>
                  </a:lnTo>
                  <a:lnTo>
                    <a:pt x="334" y="117"/>
                  </a:lnTo>
                  <a:lnTo>
                    <a:pt x="334" y="124"/>
                  </a:lnTo>
                  <a:lnTo>
                    <a:pt x="342" y="124"/>
                  </a:lnTo>
                  <a:lnTo>
                    <a:pt x="350" y="132"/>
                  </a:lnTo>
                  <a:lnTo>
                    <a:pt x="358" y="132"/>
                  </a:lnTo>
                  <a:lnTo>
                    <a:pt x="358" y="140"/>
                  </a:lnTo>
                  <a:lnTo>
                    <a:pt x="365" y="140"/>
                  </a:lnTo>
                  <a:lnTo>
                    <a:pt x="373" y="140"/>
                  </a:lnTo>
                  <a:lnTo>
                    <a:pt x="381" y="140"/>
                  </a:lnTo>
                  <a:lnTo>
                    <a:pt x="389" y="140"/>
                  </a:lnTo>
                  <a:lnTo>
                    <a:pt x="397" y="140"/>
                  </a:lnTo>
                  <a:lnTo>
                    <a:pt x="405" y="140"/>
                  </a:lnTo>
                  <a:lnTo>
                    <a:pt x="413" y="140"/>
                  </a:lnTo>
                  <a:lnTo>
                    <a:pt x="421" y="140"/>
                  </a:lnTo>
                  <a:lnTo>
                    <a:pt x="429" y="140"/>
                  </a:lnTo>
                  <a:lnTo>
                    <a:pt x="445" y="140"/>
                  </a:lnTo>
                  <a:lnTo>
                    <a:pt x="453" y="140"/>
                  </a:lnTo>
                  <a:lnTo>
                    <a:pt x="461" y="140"/>
                  </a:lnTo>
                  <a:lnTo>
                    <a:pt x="469" y="140"/>
                  </a:lnTo>
                  <a:lnTo>
                    <a:pt x="477" y="140"/>
                  </a:lnTo>
                  <a:lnTo>
                    <a:pt x="485" y="140"/>
                  </a:lnTo>
                  <a:lnTo>
                    <a:pt x="493" y="140"/>
                  </a:lnTo>
                  <a:lnTo>
                    <a:pt x="501" y="140"/>
                  </a:lnTo>
                  <a:lnTo>
                    <a:pt x="508" y="140"/>
                  </a:lnTo>
                  <a:lnTo>
                    <a:pt x="516" y="140"/>
                  </a:lnTo>
                  <a:lnTo>
                    <a:pt x="524" y="140"/>
                  </a:lnTo>
                  <a:lnTo>
                    <a:pt x="524" y="148"/>
                  </a:lnTo>
                  <a:lnTo>
                    <a:pt x="524" y="156"/>
                  </a:lnTo>
                  <a:lnTo>
                    <a:pt x="524" y="163"/>
                  </a:lnTo>
                  <a:lnTo>
                    <a:pt x="524" y="171"/>
                  </a:lnTo>
                  <a:lnTo>
                    <a:pt x="524" y="179"/>
                  </a:lnTo>
                  <a:lnTo>
                    <a:pt x="524" y="187"/>
                  </a:lnTo>
                  <a:lnTo>
                    <a:pt x="524" y="194"/>
                  </a:lnTo>
                  <a:lnTo>
                    <a:pt x="532" y="202"/>
                  </a:lnTo>
                  <a:lnTo>
                    <a:pt x="540" y="202"/>
                  </a:lnTo>
                  <a:lnTo>
                    <a:pt x="540" y="210"/>
                  </a:lnTo>
                  <a:lnTo>
                    <a:pt x="548" y="210"/>
                  </a:lnTo>
                  <a:lnTo>
                    <a:pt x="556" y="210"/>
                  </a:lnTo>
                  <a:lnTo>
                    <a:pt x="564" y="210"/>
                  </a:lnTo>
                  <a:lnTo>
                    <a:pt x="572" y="210"/>
                  </a:lnTo>
                  <a:lnTo>
                    <a:pt x="580" y="210"/>
                  </a:lnTo>
                  <a:lnTo>
                    <a:pt x="588" y="210"/>
                  </a:lnTo>
                  <a:lnTo>
                    <a:pt x="596" y="210"/>
                  </a:lnTo>
                  <a:lnTo>
                    <a:pt x="604" y="202"/>
                  </a:lnTo>
                  <a:lnTo>
                    <a:pt x="612" y="194"/>
                  </a:lnTo>
                  <a:lnTo>
                    <a:pt x="612" y="187"/>
                  </a:lnTo>
                  <a:lnTo>
                    <a:pt x="620" y="187"/>
                  </a:lnTo>
                  <a:lnTo>
                    <a:pt x="620" y="179"/>
                  </a:lnTo>
                  <a:lnTo>
                    <a:pt x="620" y="171"/>
                  </a:lnTo>
                  <a:lnTo>
                    <a:pt x="620" y="163"/>
                  </a:lnTo>
                  <a:lnTo>
                    <a:pt x="620" y="156"/>
                  </a:lnTo>
                  <a:lnTo>
                    <a:pt x="620" y="148"/>
                  </a:lnTo>
                  <a:lnTo>
                    <a:pt x="620" y="140"/>
                  </a:lnTo>
                  <a:lnTo>
                    <a:pt x="628" y="140"/>
                  </a:lnTo>
                  <a:lnTo>
                    <a:pt x="636" y="140"/>
                  </a:lnTo>
                  <a:lnTo>
                    <a:pt x="644" y="140"/>
                  </a:lnTo>
                  <a:lnTo>
                    <a:pt x="651" y="140"/>
                  </a:lnTo>
                  <a:lnTo>
                    <a:pt x="659" y="140"/>
                  </a:lnTo>
                  <a:lnTo>
                    <a:pt x="667" y="140"/>
                  </a:lnTo>
                  <a:lnTo>
                    <a:pt x="675" y="140"/>
                  </a:lnTo>
                  <a:lnTo>
                    <a:pt x="683" y="140"/>
                  </a:lnTo>
                  <a:lnTo>
                    <a:pt x="691" y="140"/>
                  </a:lnTo>
                  <a:lnTo>
                    <a:pt x="699" y="140"/>
                  </a:lnTo>
                  <a:lnTo>
                    <a:pt x="707" y="140"/>
                  </a:lnTo>
                  <a:lnTo>
                    <a:pt x="866" y="0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1451" y="2841"/>
              <a:ext cx="627" cy="217"/>
            </a:xfrm>
            <a:custGeom>
              <a:avLst/>
              <a:gdLst>
                <a:gd name="T0" fmla="*/ 0 w 627"/>
                <a:gd name="T1" fmla="*/ 0 h 217"/>
                <a:gd name="T2" fmla="*/ 0 w 627"/>
                <a:gd name="T3" fmla="*/ 48 h 217"/>
                <a:gd name="T4" fmla="*/ 40 w 627"/>
                <a:gd name="T5" fmla="*/ 48 h 217"/>
                <a:gd name="T6" fmla="*/ 112 w 627"/>
                <a:gd name="T7" fmla="*/ 96 h 217"/>
                <a:gd name="T8" fmla="*/ 248 w 627"/>
                <a:gd name="T9" fmla="*/ 96 h 217"/>
                <a:gd name="T10" fmla="*/ 359 w 627"/>
                <a:gd name="T11" fmla="*/ 144 h 217"/>
                <a:gd name="T12" fmla="*/ 530 w 627"/>
                <a:gd name="T13" fmla="*/ 144 h 217"/>
                <a:gd name="T14" fmla="*/ 528 w 627"/>
                <a:gd name="T15" fmla="*/ 200 h 217"/>
                <a:gd name="T16" fmla="*/ 554 w 627"/>
                <a:gd name="T17" fmla="*/ 216 h 217"/>
                <a:gd name="T18" fmla="*/ 598 w 627"/>
                <a:gd name="T19" fmla="*/ 216 h 217"/>
                <a:gd name="T20" fmla="*/ 626 w 627"/>
                <a:gd name="T21" fmla="*/ 203 h 217"/>
                <a:gd name="T22" fmla="*/ 626 w 627"/>
                <a:gd name="T23" fmla="*/ 14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7" h="217">
                  <a:moveTo>
                    <a:pt x="0" y="0"/>
                  </a:moveTo>
                  <a:lnTo>
                    <a:pt x="0" y="48"/>
                  </a:lnTo>
                  <a:lnTo>
                    <a:pt x="40" y="48"/>
                  </a:lnTo>
                  <a:lnTo>
                    <a:pt x="112" y="96"/>
                  </a:lnTo>
                  <a:lnTo>
                    <a:pt x="248" y="96"/>
                  </a:lnTo>
                  <a:lnTo>
                    <a:pt x="359" y="144"/>
                  </a:lnTo>
                  <a:lnTo>
                    <a:pt x="530" y="144"/>
                  </a:lnTo>
                  <a:lnTo>
                    <a:pt x="528" y="200"/>
                  </a:lnTo>
                  <a:lnTo>
                    <a:pt x="554" y="216"/>
                  </a:lnTo>
                  <a:lnTo>
                    <a:pt x="598" y="216"/>
                  </a:lnTo>
                  <a:lnTo>
                    <a:pt x="626" y="203"/>
                  </a:lnTo>
                  <a:lnTo>
                    <a:pt x="626" y="144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1735" y="2841"/>
              <a:ext cx="867" cy="214"/>
            </a:xfrm>
            <a:custGeom>
              <a:avLst/>
              <a:gdLst>
                <a:gd name="T0" fmla="*/ 111 w 867"/>
                <a:gd name="T1" fmla="*/ 0 h 214"/>
                <a:gd name="T2" fmla="*/ 294 w 867"/>
                <a:gd name="T3" fmla="*/ 0 h 214"/>
                <a:gd name="T4" fmla="*/ 461 w 867"/>
                <a:gd name="T5" fmla="*/ 0 h 214"/>
                <a:gd name="T6" fmla="*/ 596 w 867"/>
                <a:gd name="T7" fmla="*/ 0 h 214"/>
                <a:gd name="T8" fmla="*/ 707 w 867"/>
                <a:gd name="T9" fmla="*/ 0 h 214"/>
                <a:gd name="T10" fmla="*/ 787 w 867"/>
                <a:gd name="T11" fmla="*/ 0 h 214"/>
                <a:gd name="T12" fmla="*/ 842 w 867"/>
                <a:gd name="T13" fmla="*/ 0 h 214"/>
                <a:gd name="T14" fmla="*/ 866 w 867"/>
                <a:gd name="T15" fmla="*/ 0 h 214"/>
                <a:gd name="T16" fmla="*/ 866 w 867"/>
                <a:gd name="T17" fmla="*/ 16 h 214"/>
                <a:gd name="T18" fmla="*/ 866 w 867"/>
                <a:gd name="T19" fmla="*/ 32 h 214"/>
                <a:gd name="T20" fmla="*/ 866 w 867"/>
                <a:gd name="T21" fmla="*/ 47 h 214"/>
                <a:gd name="T22" fmla="*/ 850 w 867"/>
                <a:gd name="T23" fmla="*/ 47 h 214"/>
                <a:gd name="T24" fmla="*/ 834 w 867"/>
                <a:gd name="T25" fmla="*/ 47 h 214"/>
                <a:gd name="T26" fmla="*/ 818 w 867"/>
                <a:gd name="T27" fmla="*/ 47 h 214"/>
                <a:gd name="T28" fmla="*/ 810 w 867"/>
                <a:gd name="T29" fmla="*/ 55 h 214"/>
                <a:gd name="T30" fmla="*/ 794 w 867"/>
                <a:gd name="T31" fmla="*/ 63 h 214"/>
                <a:gd name="T32" fmla="*/ 779 w 867"/>
                <a:gd name="T33" fmla="*/ 79 h 214"/>
                <a:gd name="T34" fmla="*/ 763 w 867"/>
                <a:gd name="T35" fmla="*/ 87 h 214"/>
                <a:gd name="T36" fmla="*/ 755 w 867"/>
                <a:gd name="T37" fmla="*/ 95 h 214"/>
                <a:gd name="T38" fmla="*/ 739 w 867"/>
                <a:gd name="T39" fmla="*/ 95 h 214"/>
                <a:gd name="T40" fmla="*/ 723 w 867"/>
                <a:gd name="T41" fmla="*/ 95 h 214"/>
                <a:gd name="T42" fmla="*/ 707 w 867"/>
                <a:gd name="T43" fmla="*/ 95 h 214"/>
                <a:gd name="T44" fmla="*/ 691 w 867"/>
                <a:gd name="T45" fmla="*/ 95 h 214"/>
                <a:gd name="T46" fmla="*/ 667 w 867"/>
                <a:gd name="T47" fmla="*/ 95 h 214"/>
                <a:gd name="T48" fmla="*/ 644 w 867"/>
                <a:gd name="T49" fmla="*/ 95 h 214"/>
                <a:gd name="T50" fmla="*/ 628 w 867"/>
                <a:gd name="T51" fmla="*/ 95 h 214"/>
                <a:gd name="T52" fmla="*/ 508 w 867"/>
                <a:gd name="T53" fmla="*/ 142 h 214"/>
                <a:gd name="T54" fmla="*/ 493 w 867"/>
                <a:gd name="T55" fmla="*/ 142 h 214"/>
                <a:gd name="T56" fmla="*/ 477 w 867"/>
                <a:gd name="T57" fmla="*/ 142 h 214"/>
                <a:gd name="T58" fmla="*/ 461 w 867"/>
                <a:gd name="T59" fmla="*/ 142 h 214"/>
                <a:gd name="T60" fmla="*/ 445 w 867"/>
                <a:gd name="T61" fmla="*/ 142 h 214"/>
                <a:gd name="T62" fmla="*/ 421 w 867"/>
                <a:gd name="T63" fmla="*/ 142 h 214"/>
                <a:gd name="T64" fmla="*/ 405 w 867"/>
                <a:gd name="T65" fmla="*/ 142 h 214"/>
                <a:gd name="T66" fmla="*/ 389 w 867"/>
                <a:gd name="T67" fmla="*/ 142 h 214"/>
                <a:gd name="T68" fmla="*/ 373 w 867"/>
                <a:gd name="T69" fmla="*/ 142 h 214"/>
                <a:gd name="T70" fmla="*/ 358 w 867"/>
                <a:gd name="T71" fmla="*/ 142 h 214"/>
                <a:gd name="T72" fmla="*/ 342 w 867"/>
                <a:gd name="T73" fmla="*/ 142 h 214"/>
                <a:gd name="T74" fmla="*/ 342 w 867"/>
                <a:gd name="T75" fmla="*/ 158 h 214"/>
                <a:gd name="T76" fmla="*/ 342 w 867"/>
                <a:gd name="T77" fmla="*/ 174 h 214"/>
                <a:gd name="T78" fmla="*/ 342 w 867"/>
                <a:gd name="T79" fmla="*/ 189 h 214"/>
                <a:gd name="T80" fmla="*/ 334 w 867"/>
                <a:gd name="T81" fmla="*/ 205 h 214"/>
                <a:gd name="T82" fmla="*/ 326 w 867"/>
                <a:gd name="T83" fmla="*/ 213 h 214"/>
                <a:gd name="T84" fmla="*/ 310 w 867"/>
                <a:gd name="T85" fmla="*/ 213 h 214"/>
                <a:gd name="T86" fmla="*/ 294 w 867"/>
                <a:gd name="T87" fmla="*/ 213 h 214"/>
                <a:gd name="T88" fmla="*/ 278 w 867"/>
                <a:gd name="T89" fmla="*/ 213 h 214"/>
                <a:gd name="T90" fmla="*/ 262 w 867"/>
                <a:gd name="T91" fmla="*/ 205 h 214"/>
                <a:gd name="T92" fmla="*/ 254 w 867"/>
                <a:gd name="T93" fmla="*/ 189 h 214"/>
                <a:gd name="T94" fmla="*/ 246 w 867"/>
                <a:gd name="T95" fmla="*/ 181 h 214"/>
                <a:gd name="T96" fmla="*/ 246 w 867"/>
                <a:gd name="T97" fmla="*/ 12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7" h="214">
                  <a:moveTo>
                    <a:pt x="0" y="0"/>
                  </a:moveTo>
                  <a:lnTo>
                    <a:pt x="111" y="0"/>
                  </a:lnTo>
                  <a:lnTo>
                    <a:pt x="207" y="0"/>
                  </a:lnTo>
                  <a:lnTo>
                    <a:pt x="294" y="0"/>
                  </a:lnTo>
                  <a:lnTo>
                    <a:pt x="381" y="0"/>
                  </a:lnTo>
                  <a:lnTo>
                    <a:pt x="461" y="0"/>
                  </a:lnTo>
                  <a:lnTo>
                    <a:pt x="532" y="0"/>
                  </a:lnTo>
                  <a:lnTo>
                    <a:pt x="596" y="0"/>
                  </a:lnTo>
                  <a:lnTo>
                    <a:pt x="651" y="0"/>
                  </a:lnTo>
                  <a:lnTo>
                    <a:pt x="707" y="0"/>
                  </a:lnTo>
                  <a:lnTo>
                    <a:pt x="747" y="0"/>
                  </a:lnTo>
                  <a:lnTo>
                    <a:pt x="787" y="0"/>
                  </a:lnTo>
                  <a:lnTo>
                    <a:pt x="818" y="0"/>
                  </a:lnTo>
                  <a:lnTo>
                    <a:pt x="842" y="0"/>
                  </a:lnTo>
                  <a:lnTo>
                    <a:pt x="858" y="0"/>
                  </a:lnTo>
                  <a:lnTo>
                    <a:pt x="866" y="0"/>
                  </a:lnTo>
                  <a:lnTo>
                    <a:pt x="866" y="8"/>
                  </a:lnTo>
                  <a:lnTo>
                    <a:pt x="866" y="16"/>
                  </a:lnTo>
                  <a:lnTo>
                    <a:pt x="866" y="24"/>
                  </a:lnTo>
                  <a:lnTo>
                    <a:pt x="866" y="32"/>
                  </a:lnTo>
                  <a:lnTo>
                    <a:pt x="866" y="39"/>
                  </a:lnTo>
                  <a:lnTo>
                    <a:pt x="866" y="47"/>
                  </a:lnTo>
                  <a:lnTo>
                    <a:pt x="858" y="47"/>
                  </a:lnTo>
                  <a:lnTo>
                    <a:pt x="850" y="47"/>
                  </a:lnTo>
                  <a:lnTo>
                    <a:pt x="842" y="47"/>
                  </a:lnTo>
                  <a:lnTo>
                    <a:pt x="834" y="47"/>
                  </a:lnTo>
                  <a:lnTo>
                    <a:pt x="826" y="47"/>
                  </a:lnTo>
                  <a:lnTo>
                    <a:pt x="818" y="47"/>
                  </a:lnTo>
                  <a:lnTo>
                    <a:pt x="818" y="55"/>
                  </a:lnTo>
                  <a:lnTo>
                    <a:pt x="810" y="55"/>
                  </a:lnTo>
                  <a:lnTo>
                    <a:pt x="802" y="63"/>
                  </a:lnTo>
                  <a:lnTo>
                    <a:pt x="794" y="63"/>
                  </a:lnTo>
                  <a:lnTo>
                    <a:pt x="787" y="71"/>
                  </a:lnTo>
                  <a:lnTo>
                    <a:pt x="779" y="79"/>
                  </a:lnTo>
                  <a:lnTo>
                    <a:pt x="771" y="79"/>
                  </a:lnTo>
                  <a:lnTo>
                    <a:pt x="763" y="87"/>
                  </a:lnTo>
                  <a:lnTo>
                    <a:pt x="755" y="87"/>
                  </a:lnTo>
                  <a:lnTo>
                    <a:pt x="755" y="95"/>
                  </a:lnTo>
                  <a:lnTo>
                    <a:pt x="747" y="95"/>
                  </a:lnTo>
                  <a:lnTo>
                    <a:pt x="739" y="95"/>
                  </a:lnTo>
                  <a:lnTo>
                    <a:pt x="731" y="95"/>
                  </a:lnTo>
                  <a:lnTo>
                    <a:pt x="723" y="95"/>
                  </a:lnTo>
                  <a:lnTo>
                    <a:pt x="715" y="95"/>
                  </a:lnTo>
                  <a:lnTo>
                    <a:pt x="707" y="95"/>
                  </a:lnTo>
                  <a:lnTo>
                    <a:pt x="699" y="95"/>
                  </a:lnTo>
                  <a:lnTo>
                    <a:pt x="691" y="95"/>
                  </a:lnTo>
                  <a:lnTo>
                    <a:pt x="683" y="95"/>
                  </a:lnTo>
                  <a:lnTo>
                    <a:pt x="667" y="95"/>
                  </a:lnTo>
                  <a:lnTo>
                    <a:pt x="659" y="95"/>
                  </a:lnTo>
                  <a:lnTo>
                    <a:pt x="644" y="95"/>
                  </a:lnTo>
                  <a:lnTo>
                    <a:pt x="636" y="95"/>
                  </a:lnTo>
                  <a:lnTo>
                    <a:pt x="628" y="95"/>
                  </a:lnTo>
                  <a:lnTo>
                    <a:pt x="620" y="95"/>
                  </a:lnTo>
                  <a:lnTo>
                    <a:pt x="508" y="142"/>
                  </a:lnTo>
                  <a:lnTo>
                    <a:pt x="501" y="142"/>
                  </a:lnTo>
                  <a:lnTo>
                    <a:pt x="493" y="142"/>
                  </a:lnTo>
                  <a:lnTo>
                    <a:pt x="485" y="142"/>
                  </a:lnTo>
                  <a:lnTo>
                    <a:pt x="477" y="142"/>
                  </a:lnTo>
                  <a:lnTo>
                    <a:pt x="469" y="142"/>
                  </a:lnTo>
                  <a:lnTo>
                    <a:pt x="461" y="142"/>
                  </a:lnTo>
                  <a:lnTo>
                    <a:pt x="453" y="142"/>
                  </a:lnTo>
                  <a:lnTo>
                    <a:pt x="445" y="142"/>
                  </a:lnTo>
                  <a:lnTo>
                    <a:pt x="437" y="142"/>
                  </a:lnTo>
                  <a:lnTo>
                    <a:pt x="421" y="142"/>
                  </a:lnTo>
                  <a:lnTo>
                    <a:pt x="413" y="142"/>
                  </a:lnTo>
                  <a:lnTo>
                    <a:pt x="405" y="142"/>
                  </a:lnTo>
                  <a:lnTo>
                    <a:pt x="397" y="142"/>
                  </a:lnTo>
                  <a:lnTo>
                    <a:pt x="389" y="142"/>
                  </a:lnTo>
                  <a:lnTo>
                    <a:pt x="381" y="142"/>
                  </a:lnTo>
                  <a:lnTo>
                    <a:pt x="373" y="142"/>
                  </a:lnTo>
                  <a:lnTo>
                    <a:pt x="365" y="142"/>
                  </a:lnTo>
                  <a:lnTo>
                    <a:pt x="358" y="142"/>
                  </a:lnTo>
                  <a:lnTo>
                    <a:pt x="350" y="142"/>
                  </a:lnTo>
                  <a:lnTo>
                    <a:pt x="342" y="142"/>
                  </a:lnTo>
                  <a:lnTo>
                    <a:pt x="342" y="150"/>
                  </a:lnTo>
                  <a:lnTo>
                    <a:pt x="342" y="158"/>
                  </a:lnTo>
                  <a:lnTo>
                    <a:pt x="342" y="166"/>
                  </a:lnTo>
                  <a:lnTo>
                    <a:pt x="342" y="174"/>
                  </a:lnTo>
                  <a:lnTo>
                    <a:pt x="342" y="181"/>
                  </a:lnTo>
                  <a:lnTo>
                    <a:pt x="342" y="189"/>
                  </a:lnTo>
                  <a:lnTo>
                    <a:pt x="342" y="197"/>
                  </a:lnTo>
                  <a:lnTo>
                    <a:pt x="334" y="205"/>
                  </a:lnTo>
                  <a:lnTo>
                    <a:pt x="326" y="205"/>
                  </a:lnTo>
                  <a:lnTo>
                    <a:pt x="326" y="213"/>
                  </a:lnTo>
                  <a:lnTo>
                    <a:pt x="318" y="213"/>
                  </a:lnTo>
                  <a:lnTo>
                    <a:pt x="310" y="213"/>
                  </a:lnTo>
                  <a:lnTo>
                    <a:pt x="302" y="213"/>
                  </a:lnTo>
                  <a:lnTo>
                    <a:pt x="294" y="213"/>
                  </a:lnTo>
                  <a:lnTo>
                    <a:pt x="286" y="213"/>
                  </a:lnTo>
                  <a:lnTo>
                    <a:pt x="278" y="213"/>
                  </a:lnTo>
                  <a:lnTo>
                    <a:pt x="270" y="213"/>
                  </a:lnTo>
                  <a:lnTo>
                    <a:pt x="262" y="205"/>
                  </a:lnTo>
                  <a:lnTo>
                    <a:pt x="254" y="197"/>
                  </a:lnTo>
                  <a:lnTo>
                    <a:pt x="254" y="189"/>
                  </a:lnTo>
                  <a:lnTo>
                    <a:pt x="246" y="189"/>
                  </a:lnTo>
                  <a:lnTo>
                    <a:pt x="246" y="181"/>
                  </a:lnTo>
                  <a:lnTo>
                    <a:pt x="246" y="174"/>
                  </a:lnTo>
                  <a:lnTo>
                    <a:pt x="246" y="120"/>
                  </a:lnTo>
                  <a:lnTo>
                    <a:pt x="0" y="0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1980" y="2840"/>
              <a:ext cx="626" cy="221"/>
            </a:xfrm>
            <a:custGeom>
              <a:avLst/>
              <a:gdLst>
                <a:gd name="T0" fmla="*/ 625 w 626"/>
                <a:gd name="T1" fmla="*/ 0 h 221"/>
                <a:gd name="T2" fmla="*/ 625 w 626"/>
                <a:gd name="T3" fmla="*/ 49 h 221"/>
                <a:gd name="T4" fmla="*/ 585 w 626"/>
                <a:gd name="T5" fmla="*/ 49 h 221"/>
                <a:gd name="T6" fmla="*/ 513 w 626"/>
                <a:gd name="T7" fmla="*/ 98 h 221"/>
                <a:gd name="T8" fmla="*/ 377 w 626"/>
                <a:gd name="T9" fmla="*/ 98 h 221"/>
                <a:gd name="T10" fmla="*/ 264 w 626"/>
                <a:gd name="T11" fmla="*/ 147 h 221"/>
                <a:gd name="T12" fmla="*/ 96 w 626"/>
                <a:gd name="T13" fmla="*/ 147 h 221"/>
                <a:gd name="T14" fmla="*/ 96 w 626"/>
                <a:gd name="T15" fmla="*/ 204 h 221"/>
                <a:gd name="T16" fmla="*/ 70 w 626"/>
                <a:gd name="T17" fmla="*/ 220 h 221"/>
                <a:gd name="T18" fmla="*/ 26 w 626"/>
                <a:gd name="T19" fmla="*/ 220 h 221"/>
                <a:gd name="T20" fmla="*/ 0 w 626"/>
                <a:gd name="T21" fmla="*/ 199 h 221"/>
                <a:gd name="T22" fmla="*/ 0 w 626"/>
                <a:gd name="T23" fmla="*/ 14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6" h="221">
                  <a:moveTo>
                    <a:pt x="625" y="0"/>
                  </a:moveTo>
                  <a:lnTo>
                    <a:pt x="625" y="49"/>
                  </a:lnTo>
                  <a:lnTo>
                    <a:pt x="585" y="49"/>
                  </a:lnTo>
                  <a:lnTo>
                    <a:pt x="513" y="98"/>
                  </a:lnTo>
                  <a:lnTo>
                    <a:pt x="377" y="98"/>
                  </a:lnTo>
                  <a:lnTo>
                    <a:pt x="264" y="147"/>
                  </a:lnTo>
                  <a:lnTo>
                    <a:pt x="96" y="147"/>
                  </a:lnTo>
                  <a:lnTo>
                    <a:pt x="96" y="204"/>
                  </a:lnTo>
                  <a:lnTo>
                    <a:pt x="70" y="220"/>
                  </a:lnTo>
                  <a:lnTo>
                    <a:pt x="26" y="220"/>
                  </a:lnTo>
                  <a:lnTo>
                    <a:pt x="0" y="199"/>
                  </a:lnTo>
                  <a:lnTo>
                    <a:pt x="0" y="147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7"/>
            <p:cNvSpPr>
              <a:spLocks/>
            </p:cNvSpPr>
            <p:nvPr/>
          </p:nvSpPr>
          <p:spPr bwMode="auto">
            <a:xfrm>
              <a:off x="4088" y="2373"/>
              <a:ext cx="867" cy="211"/>
            </a:xfrm>
            <a:custGeom>
              <a:avLst/>
              <a:gdLst>
                <a:gd name="T0" fmla="*/ 659 w 867"/>
                <a:gd name="T1" fmla="*/ 0 h 211"/>
                <a:gd name="T2" fmla="*/ 405 w 867"/>
                <a:gd name="T3" fmla="*/ 0 h 211"/>
                <a:gd name="T4" fmla="*/ 215 w 867"/>
                <a:gd name="T5" fmla="*/ 0 h 211"/>
                <a:gd name="T6" fmla="*/ 79 w 867"/>
                <a:gd name="T7" fmla="*/ 0 h 211"/>
                <a:gd name="T8" fmla="*/ 8 w 867"/>
                <a:gd name="T9" fmla="*/ 0 h 211"/>
                <a:gd name="T10" fmla="*/ 0 w 867"/>
                <a:gd name="T11" fmla="*/ 16 h 211"/>
                <a:gd name="T12" fmla="*/ 0 w 867"/>
                <a:gd name="T13" fmla="*/ 39 h 211"/>
                <a:gd name="T14" fmla="*/ 16 w 867"/>
                <a:gd name="T15" fmla="*/ 47 h 211"/>
                <a:gd name="T16" fmla="*/ 40 w 867"/>
                <a:gd name="T17" fmla="*/ 47 h 211"/>
                <a:gd name="T18" fmla="*/ 56 w 867"/>
                <a:gd name="T19" fmla="*/ 54 h 211"/>
                <a:gd name="T20" fmla="*/ 79 w 867"/>
                <a:gd name="T21" fmla="*/ 70 h 211"/>
                <a:gd name="T22" fmla="*/ 103 w 867"/>
                <a:gd name="T23" fmla="*/ 86 h 211"/>
                <a:gd name="T24" fmla="*/ 119 w 867"/>
                <a:gd name="T25" fmla="*/ 93 h 211"/>
                <a:gd name="T26" fmla="*/ 143 w 867"/>
                <a:gd name="T27" fmla="*/ 93 h 211"/>
                <a:gd name="T28" fmla="*/ 167 w 867"/>
                <a:gd name="T29" fmla="*/ 93 h 211"/>
                <a:gd name="T30" fmla="*/ 199 w 867"/>
                <a:gd name="T31" fmla="*/ 93 h 211"/>
                <a:gd name="T32" fmla="*/ 230 w 867"/>
                <a:gd name="T33" fmla="*/ 93 h 211"/>
                <a:gd name="T34" fmla="*/ 262 w 867"/>
                <a:gd name="T35" fmla="*/ 93 h 211"/>
                <a:gd name="T36" fmla="*/ 286 w 867"/>
                <a:gd name="T37" fmla="*/ 101 h 211"/>
                <a:gd name="T38" fmla="*/ 302 w 867"/>
                <a:gd name="T39" fmla="*/ 109 h 211"/>
                <a:gd name="T40" fmla="*/ 326 w 867"/>
                <a:gd name="T41" fmla="*/ 109 h 211"/>
                <a:gd name="T42" fmla="*/ 334 w 867"/>
                <a:gd name="T43" fmla="*/ 124 h 211"/>
                <a:gd name="T44" fmla="*/ 358 w 867"/>
                <a:gd name="T45" fmla="*/ 132 h 211"/>
                <a:gd name="T46" fmla="*/ 373 w 867"/>
                <a:gd name="T47" fmla="*/ 140 h 211"/>
                <a:gd name="T48" fmla="*/ 397 w 867"/>
                <a:gd name="T49" fmla="*/ 140 h 211"/>
                <a:gd name="T50" fmla="*/ 421 w 867"/>
                <a:gd name="T51" fmla="*/ 140 h 211"/>
                <a:gd name="T52" fmla="*/ 453 w 867"/>
                <a:gd name="T53" fmla="*/ 140 h 211"/>
                <a:gd name="T54" fmla="*/ 477 w 867"/>
                <a:gd name="T55" fmla="*/ 140 h 211"/>
                <a:gd name="T56" fmla="*/ 501 w 867"/>
                <a:gd name="T57" fmla="*/ 140 h 211"/>
                <a:gd name="T58" fmla="*/ 524 w 867"/>
                <a:gd name="T59" fmla="*/ 140 h 211"/>
                <a:gd name="T60" fmla="*/ 524 w 867"/>
                <a:gd name="T61" fmla="*/ 163 h 211"/>
                <a:gd name="T62" fmla="*/ 524 w 867"/>
                <a:gd name="T63" fmla="*/ 187 h 211"/>
                <a:gd name="T64" fmla="*/ 540 w 867"/>
                <a:gd name="T65" fmla="*/ 202 h 211"/>
                <a:gd name="T66" fmla="*/ 556 w 867"/>
                <a:gd name="T67" fmla="*/ 210 h 211"/>
                <a:gd name="T68" fmla="*/ 580 w 867"/>
                <a:gd name="T69" fmla="*/ 210 h 211"/>
                <a:gd name="T70" fmla="*/ 604 w 867"/>
                <a:gd name="T71" fmla="*/ 202 h 211"/>
                <a:gd name="T72" fmla="*/ 620 w 867"/>
                <a:gd name="T73" fmla="*/ 187 h 211"/>
                <a:gd name="T74" fmla="*/ 620 w 867"/>
                <a:gd name="T75" fmla="*/ 163 h 211"/>
                <a:gd name="T76" fmla="*/ 620 w 867"/>
                <a:gd name="T77" fmla="*/ 140 h 211"/>
                <a:gd name="T78" fmla="*/ 644 w 867"/>
                <a:gd name="T79" fmla="*/ 140 h 211"/>
                <a:gd name="T80" fmla="*/ 667 w 867"/>
                <a:gd name="T81" fmla="*/ 140 h 211"/>
                <a:gd name="T82" fmla="*/ 691 w 867"/>
                <a:gd name="T83" fmla="*/ 140 h 211"/>
                <a:gd name="T84" fmla="*/ 866 w 867"/>
                <a:gd name="T8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67" h="211">
                  <a:moveTo>
                    <a:pt x="866" y="0"/>
                  </a:moveTo>
                  <a:lnTo>
                    <a:pt x="755" y="0"/>
                  </a:lnTo>
                  <a:lnTo>
                    <a:pt x="659" y="0"/>
                  </a:lnTo>
                  <a:lnTo>
                    <a:pt x="572" y="0"/>
                  </a:lnTo>
                  <a:lnTo>
                    <a:pt x="485" y="0"/>
                  </a:lnTo>
                  <a:lnTo>
                    <a:pt x="405" y="0"/>
                  </a:lnTo>
                  <a:lnTo>
                    <a:pt x="334" y="0"/>
                  </a:lnTo>
                  <a:lnTo>
                    <a:pt x="270" y="0"/>
                  </a:lnTo>
                  <a:lnTo>
                    <a:pt x="215" y="0"/>
                  </a:lnTo>
                  <a:lnTo>
                    <a:pt x="159" y="0"/>
                  </a:lnTo>
                  <a:lnTo>
                    <a:pt x="119" y="0"/>
                  </a:lnTo>
                  <a:lnTo>
                    <a:pt x="79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8" y="47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32" y="47"/>
                  </a:lnTo>
                  <a:lnTo>
                    <a:pt x="40" y="47"/>
                  </a:lnTo>
                  <a:lnTo>
                    <a:pt x="48" y="47"/>
                  </a:lnTo>
                  <a:lnTo>
                    <a:pt x="48" y="54"/>
                  </a:lnTo>
                  <a:lnTo>
                    <a:pt x="56" y="54"/>
                  </a:lnTo>
                  <a:lnTo>
                    <a:pt x="64" y="62"/>
                  </a:lnTo>
                  <a:lnTo>
                    <a:pt x="72" y="62"/>
                  </a:lnTo>
                  <a:lnTo>
                    <a:pt x="79" y="70"/>
                  </a:lnTo>
                  <a:lnTo>
                    <a:pt x="87" y="78"/>
                  </a:lnTo>
                  <a:lnTo>
                    <a:pt x="95" y="78"/>
                  </a:lnTo>
                  <a:lnTo>
                    <a:pt x="103" y="86"/>
                  </a:lnTo>
                  <a:lnTo>
                    <a:pt x="111" y="86"/>
                  </a:lnTo>
                  <a:lnTo>
                    <a:pt x="111" y="93"/>
                  </a:lnTo>
                  <a:lnTo>
                    <a:pt x="119" y="93"/>
                  </a:lnTo>
                  <a:lnTo>
                    <a:pt x="127" y="93"/>
                  </a:lnTo>
                  <a:lnTo>
                    <a:pt x="135" y="93"/>
                  </a:lnTo>
                  <a:lnTo>
                    <a:pt x="143" y="93"/>
                  </a:lnTo>
                  <a:lnTo>
                    <a:pt x="151" y="93"/>
                  </a:lnTo>
                  <a:lnTo>
                    <a:pt x="159" y="93"/>
                  </a:lnTo>
                  <a:lnTo>
                    <a:pt x="167" y="93"/>
                  </a:lnTo>
                  <a:lnTo>
                    <a:pt x="175" y="93"/>
                  </a:lnTo>
                  <a:lnTo>
                    <a:pt x="183" y="93"/>
                  </a:lnTo>
                  <a:lnTo>
                    <a:pt x="199" y="93"/>
                  </a:lnTo>
                  <a:lnTo>
                    <a:pt x="207" y="93"/>
                  </a:lnTo>
                  <a:lnTo>
                    <a:pt x="222" y="93"/>
                  </a:lnTo>
                  <a:lnTo>
                    <a:pt x="230" y="93"/>
                  </a:lnTo>
                  <a:lnTo>
                    <a:pt x="238" y="93"/>
                  </a:lnTo>
                  <a:lnTo>
                    <a:pt x="246" y="93"/>
                  </a:lnTo>
                  <a:lnTo>
                    <a:pt x="262" y="93"/>
                  </a:lnTo>
                  <a:lnTo>
                    <a:pt x="270" y="101"/>
                  </a:lnTo>
                  <a:lnTo>
                    <a:pt x="278" y="101"/>
                  </a:lnTo>
                  <a:lnTo>
                    <a:pt x="286" y="101"/>
                  </a:lnTo>
                  <a:lnTo>
                    <a:pt x="294" y="101"/>
                  </a:lnTo>
                  <a:lnTo>
                    <a:pt x="302" y="101"/>
                  </a:lnTo>
                  <a:lnTo>
                    <a:pt x="302" y="109"/>
                  </a:lnTo>
                  <a:lnTo>
                    <a:pt x="310" y="109"/>
                  </a:lnTo>
                  <a:lnTo>
                    <a:pt x="318" y="109"/>
                  </a:lnTo>
                  <a:lnTo>
                    <a:pt x="326" y="109"/>
                  </a:lnTo>
                  <a:lnTo>
                    <a:pt x="326" y="117"/>
                  </a:lnTo>
                  <a:lnTo>
                    <a:pt x="334" y="117"/>
                  </a:lnTo>
                  <a:lnTo>
                    <a:pt x="334" y="124"/>
                  </a:lnTo>
                  <a:lnTo>
                    <a:pt x="342" y="124"/>
                  </a:lnTo>
                  <a:lnTo>
                    <a:pt x="350" y="132"/>
                  </a:lnTo>
                  <a:lnTo>
                    <a:pt x="358" y="132"/>
                  </a:lnTo>
                  <a:lnTo>
                    <a:pt x="358" y="140"/>
                  </a:lnTo>
                  <a:lnTo>
                    <a:pt x="365" y="140"/>
                  </a:lnTo>
                  <a:lnTo>
                    <a:pt x="373" y="140"/>
                  </a:lnTo>
                  <a:lnTo>
                    <a:pt x="381" y="140"/>
                  </a:lnTo>
                  <a:lnTo>
                    <a:pt x="389" y="140"/>
                  </a:lnTo>
                  <a:lnTo>
                    <a:pt x="397" y="140"/>
                  </a:lnTo>
                  <a:lnTo>
                    <a:pt x="405" y="140"/>
                  </a:lnTo>
                  <a:lnTo>
                    <a:pt x="413" y="140"/>
                  </a:lnTo>
                  <a:lnTo>
                    <a:pt x="421" y="140"/>
                  </a:lnTo>
                  <a:lnTo>
                    <a:pt x="429" y="140"/>
                  </a:lnTo>
                  <a:lnTo>
                    <a:pt x="445" y="140"/>
                  </a:lnTo>
                  <a:lnTo>
                    <a:pt x="453" y="140"/>
                  </a:lnTo>
                  <a:lnTo>
                    <a:pt x="461" y="140"/>
                  </a:lnTo>
                  <a:lnTo>
                    <a:pt x="469" y="140"/>
                  </a:lnTo>
                  <a:lnTo>
                    <a:pt x="477" y="140"/>
                  </a:lnTo>
                  <a:lnTo>
                    <a:pt x="485" y="140"/>
                  </a:lnTo>
                  <a:lnTo>
                    <a:pt x="493" y="140"/>
                  </a:lnTo>
                  <a:lnTo>
                    <a:pt x="501" y="140"/>
                  </a:lnTo>
                  <a:lnTo>
                    <a:pt x="508" y="140"/>
                  </a:lnTo>
                  <a:lnTo>
                    <a:pt x="516" y="140"/>
                  </a:lnTo>
                  <a:lnTo>
                    <a:pt x="524" y="140"/>
                  </a:lnTo>
                  <a:lnTo>
                    <a:pt x="524" y="148"/>
                  </a:lnTo>
                  <a:lnTo>
                    <a:pt x="524" y="156"/>
                  </a:lnTo>
                  <a:lnTo>
                    <a:pt x="524" y="163"/>
                  </a:lnTo>
                  <a:lnTo>
                    <a:pt x="524" y="171"/>
                  </a:lnTo>
                  <a:lnTo>
                    <a:pt x="524" y="179"/>
                  </a:lnTo>
                  <a:lnTo>
                    <a:pt x="524" y="187"/>
                  </a:lnTo>
                  <a:lnTo>
                    <a:pt x="524" y="194"/>
                  </a:lnTo>
                  <a:lnTo>
                    <a:pt x="532" y="202"/>
                  </a:lnTo>
                  <a:lnTo>
                    <a:pt x="540" y="202"/>
                  </a:lnTo>
                  <a:lnTo>
                    <a:pt x="540" y="210"/>
                  </a:lnTo>
                  <a:lnTo>
                    <a:pt x="548" y="210"/>
                  </a:lnTo>
                  <a:lnTo>
                    <a:pt x="556" y="210"/>
                  </a:lnTo>
                  <a:lnTo>
                    <a:pt x="564" y="210"/>
                  </a:lnTo>
                  <a:lnTo>
                    <a:pt x="572" y="210"/>
                  </a:lnTo>
                  <a:lnTo>
                    <a:pt x="580" y="210"/>
                  </a:lnTo>
                  <a:lnTo>
                    <a:pt x="588" y="210"/>
                  </a:lnTo>
                  <a:lnTo>
                    <a:pt x="596" y="210"/>
                  </a:lnTo>
                  <a:lnTo>
                    <a:pt x="604" y="202"/>
                  </a:lnTo>
                  <a:lnTo>
                    <a:pt x="612" y="194"/>
                  </a:lnTo>
                  <a:lnTo>
                    <a:pt x="612" y="187"/>
                  </a:lnTo>
                  <a:lnTo>
                    <a:pt x="620" y="187"/>
                  </a:lnTo>
                  <a:lnTo>
                    <a:pt x="620" y="179"/>
                  </a:lnTo>
                  <a:lnTo>
                    <a:pt x="620" y="171"/>
                  </a:lnTo>
                  <a:lnTo>
                    <a:pt x="620" y="163"/>
                  </a:lnTo>
                  <a:lnTo>
                    <a:pt x="620" y="156"/>
                  </a:lnTo>
                  <a:lnTo>
                    <a:pt x="620" y="148"/>
                  </a:lnTo>
                  <a:lnTo>
                    <a:pt x="620" y="140"/>
                  </a:lnTo>
                  <a:lnTo>
                    <a:pt x="628" y="140"/>
                  </a:lnTo>
                  <a:lnTo>
                    <a:pt x="636" y="140"/>
                  </a:lnTo>
                  <a:lnTo>
                    <a:pt x="644" y="140"/>
                  </a:lnTo>
                  <a:lnTo>
                    <a:pt x="651" y="140"/>
                  </a:lnTo>
                  <a:lnTo>
                    <a:pt x="659" y="140"/>
                  </a:lnTo>
                  <a:lnTo>
                    <a:pt x="667" y="140"/>
                  </a:lnTo>
                  <a:lnTo>
                    <a:pt x="675" y="140"/>
                  </a:lnTo>
                  <a:lnTo>
                    <a:pt x="683" y="140"/>
                  </a:lnTo>
                  <a:lnTo>
                    <a:pt x="691" y="140"/>
                  </a:lnTo>
                  <a:lnTo>
                    <a:pt x="699" y="140"/>
                  </a:lnTo>
                  <a:lnTo>
                    <a:pt x="707" y="140"/>
                  </a:lnTo>
                  <a:lnTo>
                    <a:pt x="866" y="0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18"/>
            <p:cNvSpPr>
              <a:spLocks/>
            </p:cNvSpPr>
            <p:nvPr/>
          </p:nvSpPr>
          <p:spPr bwMode="auto">
            <a:xfrm>
              <a:off x="4085" y="2373"/>
              <a:ext cx="627" cy="217"/>
            </a:xfrm>
            <a:custGeom>
              <a:avLst/>
              <a:gdLst>
                <a:gd name="T0" fmla="*/ 0 w 627"/>
                <a:gd name="T1" fmla="*/ 0 h 217"/>
                <a:gd name="T2" fmla="*/ 0 w 627"/>
                <a:gd name="T3" fmla="*/ 48 h 217"/>
                <a:gd name="T4" fmla="*/ 40 w 627"/>
                <a:gd name="T5" fmla="*/ 48 h 217"/>
                <a:gd name="T6" fmla="*/ 112 w 627"/>
                <a:gd name="T7" fmla="*/ 96 h 217"/>
                <a:gd name="T8" fmla="*/ 248 w 627"/>
                <a:gd name="T9" fmla="*/ 96 h 217"/>
                <a:gd name="T10" fmla="*/ 359 w 627"/>
                <a:gd name="T11" fmla="*/ 144 h 217"/>
                <a:gd name="T12" fmla="*/ 530 w 627"/>
                <a:gd name="T13" fmla="*/ 144 h 217"/>
                <a:gd name="T14" fmla="*/ 528 w 627"/>
                <a:gd name="T15" fmla="*/ 200 h 217"/>
                <a:gd name="T16" fmla="*/ 554 w 627"/>
                <a:gd name="T17" fmla="*/ 216 h 217"/>
                <a:gd name="T18" fmla="*/ 598 w 627"/>
                <a:gd name="T19" fmla="*/ 216 h 217"/>
                <a:gd name="T20" fmla="*/ 626 w 627"/>
                <a:gd name="T21" fmla="*/ 203 h 217"/>
                <a:gd name="T22" fmla="*/ 626 w 627"/>
                <a:gd name="T23" fmla="*/ 14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7" h="217">
                  <a:moveTo>
                    <a:pt x="0" y="0"/>
                  </a:moveTo>
                  <a:lnTo>
                    <a:pt x="0" y="48"/>
                  </a:lnTo>
                  <a:lnTo>
                    <a:pt x="40" y="48"/>
                  </a:lnTo>
                  <a:lnTo>
                    <a:pt x="112" y="96"/>
                  </a:lnTo>
                  <a:lnTo>
                    <a:pt x="248" y="96"/>
                  </a:lnTo>
                  <a:lnTo>
                    <a:pt x="359" y="144"/>
                  </a:lnTo>
                  <a:lnTo>
                    <a:pt x="530" y="144"/>
                  </a:lnTo>
                  <a:lnTo>
                    <a:pt x="528" y="200"/>
                  </a:lnTo>
                  <a:lnTo>
                    <a:pt x="554" y="216"/>
                  </a:lnTo>
                  <a:lnTo>
                    <a:pt x="598" y="216"/>
                  </a:lnTo>
                  <a:lnTo>
                    <a:pt x="626" y="203"/>
                  </a:lnTo>
                  <a:lnTo>
                    <a:pt x="626" y="144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19"/>
            <p:cNvSpPr>
              <a:spLocks/>
            </p:cNvSpPr>
            <p:nvPr/>
          </p:nvSpPr>
          <p:spPr bwMode="auto">
            <a:xfrm>
              <a:off x="4369" y="2373"/>
              <a:ext cx="867" cy="214"/>
            </a:xfrm>
            <a:custGeom>
              <a:avLst/>
              <a:gdLst>
                <a:gd name="T0" fmla="*/ 111 w 867"/>
                <a:gd name="T1" fmla="*/ 0 h 214"/>
                <a:gd name="T2" fmla="*/ 294 w 867"/>
                <a:gd name="T3" fmla="*/ 0 h 214"/>
                <a:gd name="T4" fmla="*/ 461 w 867"/>
                <a:gd name="T5" fmla="*/ 0 h 214"/>
                <a:gd name="T6" fmla="*/ 596 w 867"/>
                <a:gd name="T7" fmla="*/ 0 h 214"/>
                <a:gd name="T8" fmla="*/ 707 w 867"/>
                <a:gd name="T9" fmla="*/ 0 h 214"/>
                <a:gd name="T10" fmla="*/ 787 w 867"/>
                <a:gd name="T11" fmla="*/ 0 h 214"/>
                <a:gd name="T12" fmla="*/ 842 w 867"/>
                <a:gd name="T13" fmla="*/ 0 h 214"/>
                <a:gd name="T14" fmla="*/ 866 w 867"/>
                <a:gd name="T15" fmla="*/ 0 h 214"/>
                <a:gd name="T16" fmla="*/ 866 w 867"/>
                <a:gd name="T17" fmla="*/ 16 h 214"/>
                <a:gd name="T18" fmla="*/ 866 w 867"/>
                <a:gd name="T19" fmla="*/ 32 h 214"/>
                <a:gd name="T20" fmla="*/ 866 w 867"/>
                <a:gd name="T21" fmla="*/ 47 h 214"/>
                <a:gd name="T22" fmla="*/ 850 w 867"/>
                <a:gd name="T23" fmla="*/ 47 h 214"/>
                <a:gd name="T24" fmla="*/ 834 w 867"/>
                <a:gd name="T25" fmla="*/ 47 h 214"/>
                <a:gd name="T26" fmla="*/ 818 w 867"/>
                <a:gd name="T27" fmla="*/ 47 h 214"/>
                <a:gd name="T28" fmla="*/ 810 w 867"/>
                <a:gd name="T29" fmla="*/ 55 h 214"/>
                <a:gd name="T30" fmla="*/ 794 w 867"/>
                <a:gd name="T31" fmla="*/ 63 h 214"/>
                <a:gd name="T32" fmla="*/ 779 w 867"/>
                <a:gd name="T33" fmla="*/ 79 h 214"/>
                <a:gd name="T34" fmla="*/ 763 w 867"/>
                <a:gd name="T35" fmla="*/ 87 h 214"/>
                <a:gd name="T36" fmla="*/ 755 w 867"/>
                <a:gd name="T37" fmla="*/ 95 h 214"/>
                <a:gd name="T38" fmla="*/ 739 w 867"/>
                <a:gd name="T39" fmla="*/ 95 h 214"/>
                <a:gd name="T40" fmla="*/ 723 w 867"/>
                <a:gd name="T41" fmla="*/ 95 h 214"/>
                <a:gd name="T42" fmla="*/ 707 w 867"/>
                <a:gd name="T43" fmla="*/ 95 h 214"/>
                <a:gd name="T44" fmla="*/ 691 w 867"/>
                <a:gd name="T45" fmla="*/ 95 h 214"/>
                <a:gd name="T46" fmla="*/ 667 w 867"/>
                <a:gd name="T47" fmla="*/ 95 h 214"/>
                <a:gd name="T48" fmla="*/ 644 w 867"/>
                <a:gd name="T49" fmla="*/ 95 h 214"/>
                <a:gd name="T50" fmla="*/ 628 w 867"/>
                <a:gd name="T51" fmla="*/ 95 h 214"/>
                <a:gd name="T52" fmla="*/ 508 w 867"/>
                <a:gd name="T53" fmla="*/ 142 h 214"/>
                <a:gd name="T54" fmla="*/ 493 w 867"/>
                <a:gd name="T55" fmla="*/ 142 h 214"/>
                <a:gd name="T56" fmla="*/ 477 w 867"/>
                <a:gd name="T57" fmla="*/ 142 h 214"/>
                <a:gd name="T58" fmla="*/ 461 w 867"/>
                <a:gd name="T59" fmla="*/ 142 h 214"/>
                <a:gd name="T60" fmla="*/ 445 w 867"/>
                <a:gd name="T61" fmla="*/ 142 h 214"/>
                <a:gd name="T62" fmla="*/ 421 w 867"/>
                <a:gd name="T63" fmla="*/ 142 h 214"/>
                <a:gd name="T64" fmla="*/ 405 w 867"/>
                <a:gd name="T65" fmla="*/ 142 h 214"/>
                <a:gd name="T66" fmla="*/ 389 w 867"/>
                <a:gd name="T67" fmla="*/ 142 h 214"/>
                <a:gd name="T68" fmla="*/ 373 w 867"/>
                <a:gd name="T69" fmla="*/ 142 h 214"/>
                <a:gd name="T70" fmla="*/ 358 w 867"/>
                <a:gd name="T71" fmla="*/ 142 h 214"/>
                <a:gd name="T72" fmla="*/ 342 w 867"/>
                <a:gd name="T73" fmla="*/ 142 h 214"/>
                <a:gd name="T74" fmla="*/ 342 w 867"/>
                <a:gd name="T75" fmla="*/ 158 h 214"/>
                <a:gd name="T76" fmla="*/ 342 w 867"/>
                <a:gd name="T77" fmla="*/ 174 h 214"/>
                <a:gd name="T78" fmla="*/ 342 w 867"/>
                <a:gd name="T79" fmla="*/ 189 h 214"/>
                <a:gd name="T80" fmla="*/ 334 w 867"/>
                <a:gd name="T81" fmla="*/ 205 h 214"/>
                <a:gd name="T82" fmla="*/ 326 w 867"/>
                <a:gd name="T83" fmla="*/ 213 h 214"/>
                <a:gd name="T84" fmla="*/ 310 w 867"/>
                <a:gd name="T85" fmla="*/ 213 h 214"/>
                <a:gd name="T86" fmla="*/ 294 w 867"/>
                <a:gd name="T87" fmla="*/ 213 h 214"/>
                <a:gd name="T88" fmla="*/ 278 w 867"/>
                <a:gd name="T89" fmla="*/ 213 h 214"/>
                <a:gd name="T90" fmla="*/ 262 w 867"/>
                <a:gd name="T91" fmla="*/ 205 h 214"/>
                <a:gd name="T92" fmla="*/ 254 w 867"/>
                <a:gd name="T93" fmla="*/ 189 h 214"/>
                <a:gd name="T94" fmla="*/ 246 w 867"/>
                <a:gd name="T95" fmla="*/ 181 h 214"/>
                <a:gd name="T96" fmla="*/ 246 w 867"/>
                <a:gd name="T97" fmla="*/ 12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7" h="214">
                  <a:moveTo>
                    <a:pt x="0" y="0"/>
                  </a:moveTo>
                  <a:lnTo>
                    <a:pt x="111" y="0"/>
                  </a:lnTo>
                  <a:lnTo>
                    <a:pt x="207" y="0"/>
                  </a:lnTo>
                  <a:lnTo>
                    <a:pt x="294" y="0"/>
                  </a:lnTo>
                  <a:lnTo>
                    <a:pt x="381" y="0"/>
                  </a:lnTo>
                  <a:lnTo>
                    <a:pt x="461" y="0"/>
                  </a:lnTo>
                  <a:lnTo>
                    <a:pt x="532" y="0"/>
                  </a:lnTo>
                  <a:lnTo>
                    <a:pt x="596" y="0"/>
                  </a:lnTo>
                  <a:lnTo>
                    <a:pt x="651" y="0"/>
                  </a:lnTo>
                  <a:lnTo>
                    <a:pt x="707" y="0"/>
                  </a:lnTo>
                  <a:lnTo>
                    <a:pt x="747" y="0"/>
                  </a:lnTo>
                  <a:lnTo>
                    <a:pt x="787" y="0"/>
                  </a:lnTo>
                  <a:lnTo>
                    <a:pt x="818" y="0"/>
                  </a:lnTo>
                  <a:lnTo>
                    <a:pt x="842" y="0"/>
                  </a:lnTo>
                  <a:lnTo>
                    <a:pt x="858" y="0"/>
                  </a:lnTo>
                  <a:lnTo>
                    <a:pt x="866" y="0"/>
                  </a:lnTo>
                  <a:lnTo>
                    <a:pt x="866" y="8"/>
                  </a:lnTo>
                  <a:lnTo>
                    <a:pt x="866" y="16"/>
                  </a:lnTo>
                  <a:lnTo>
                    <a:pt x="866" y="24"/>
                  </a:lnTo>
                  <a:lnTo>
                    <a:pt x="866" y="32"/>
                  </a:lnTo>
                  <a:lnTo>
                    <a:pt x="866" y="39"/>
                  </a:lnTo>
                  <a:lnTo>
                    <a:pt x="866" y="47"/>
                  </a:lnTo>
                  <a:lnTo>
                    <a:pt x="858" y="47"/>
                  </a:lnTo>
                  <a:lnTo>
                    <a:pt x="850" y="47"/>
                  </a:lnTo>
                  <a:lnTo>
                    <a:pt x="842" y="47"/>
                  </a:lnTo>
                  <a:lnTo>
                    <a:pt x="834" y="47"/>
                  </a:lnTo>
                  <a:lnTo>
                    <a:pt x="826" y="47"/>
                  </a:lnTo>
                  <a:lnTo>
                    <a:pt x="818" y="47"/>
                  </a:lnTo>
                  <a:lnTo>
                    <a:pt x="818" y="55"/>
                  </a:lnTo>
                  <a:lnTo>
                    <a:pt x="810" y="55"/>
                  </a:lnTo>
                  <a:lnTo>
                    <a:pt x="802" y="63"/>
                  </a:lnTo>
                  <a:lnTo>
                    <a:pt x="794" y="63"/>
                  </a:lnTo>
                  <a:lnTo>
                    <a:pt x="787" y="71"/>
                  </a:lnTo>
                  <a:lnTo>
                    <a:pt x="779" y="79"/>
                  </a:lnTo>
                  <a:lnTo>
                    <a:pt x="771" y="79"/>
                  </a:lnTo>
                  <a:lnTo>
                    <a:pt x="763" y="87"/>
                  </a:lnTo>
                  <a:lnTo>
                    <a:pt x="755" y="87"/>
                  </a:lnTo>
                  <a:lnTo>
                    <a:pt x="755" y="95"/>
                  </a:lnTo>
                  <a:lnTo>
                    <a:pt x="747" y="95"/>
                  </a:lnTo>
                  <a:lnTo>
                    <a:pt x="739" y="95"/>
                  </a:lnTo>
                  <a:lnTo>
                    <a:pt x="731" y="95"/>
                  </a:lnTo>
                  <a:lnTo>
                    <a:pt x="723" y="95"/>
                  </a:lnTo>
                  <a:lnTo>
                    <a:pt x="715" y="95"/>
                  </a:lnTo>
                  <a:lnTo>
                    <a:pt x="707" y="95"/>
                  </a:lnTo>
                  <a:lnTo>
                    <a:pt x="699" y="95"/>
                  </a:lnTo>
                  <a:lnTo>
                    <a:pt x="691" y="95"/>
                  </a:lnTo>
                  <a:lnTo>
                    <a:pt x="683" y="95"/>
                  </a:lnTo>
                  <a:lnTo>
                    <a:pt x="667" y="95"/>
                  </a:lnTo>
                  <a:lnTo>
                    <a:pt x="659" y="95"/>
                  </a:lnTo>
                  <a:lnTo>
                    <a:pt x="644" y="95"/>
                  </a:lnTo>
                  <a:lnTo>
                    <a:pt x="636" y="95"/>
                  </a:lnTo>
                  <a:lnTo>
                    <a:pt x="628" y="95"/>
                  </a:lnTo>
                  <a:lnTo>
                    <a:pt x="620" y="95"/>
                  </a:lnTo>
                  <a:lnTo>
                    <a:pt x="508" y="142"/>
                  </a:lnTo>
                  <a:lnTo>
                    <a:pt x="501" y="142"/>
                  </a:lnTo>
                  <a:lnTo>
                    <a:pt x="493" y="142"/>
                  </a:lnTo>
                  <a:lnTo>
                    <a:pt x="485" y="142"/>
                  </a:lnTo>
                  <a:lnTo>
                    <a:pt x="477" y="142"/>
                  </a:lnTo>
                  <a:lnTo>
                    <a:pt x="469" y="142"/>
                  </a:lnTo>
                  <a:lnTo>
                    <a:pt x="461" y="142"/>
                  </a:lnTo>
                  <a:lnTo>
                    <a:pt x="453" y="142"/>
                  </a:lnTo>
                  <a:lnTo>
                    <a:pt x="445" y="142"/>
                  </a:lnTo>
                  <a:lnTo>
                    <a:pt x="437" y="142"/>
                  </a:lnTo>
                  <a:lnTo>
                    <a:pt x="421" y="142"/>
                  </a:lnTo>
                  <a:lnTo>
                    <a:pt x="413" y="142"/>
                  </a:lnTo>
                  <a:lnTo>
                    <a:pt x="405" y="142"/>
                  </a:lnTo>
                  <a:lnTo>
                    <a:pt x="397" y="142"/>
                  </a:lnTo>
                  <a:lnTo>
                    <a:pt x="389" y="142"/>
                  </a:lnTo>
                  <a:lnTo>
                    <a:pt x="381" y="142"/>
                  </a:lnTo>
                  <a:lnTo>
                    <a:pt x="373" y="142"/>
                  </a:lnTo>
                  <a:lnTo>
                    <a:pt x="365" y="142"/>
                  </a:lnTo>
                  <a:lnTo>
                    <a:pt x="358" y="142"/>
                  </a:lnTo>
                  <a:lnTo>
                    <a:pt x="350" y="142"/>
                  </a:lnTo>
                  <a:lnTo>
                    <a:pt x="342" y="142"/>
                  </a:lnTo>
                  <a:lnTo>
                    <a:pt x="342" y="150"/>
                  </a:lnTo>
                  <a:lnTo>
                    <a:pt x="342" y="158"/>
                  </a:lnTo>
                  <a:lnTo>
                    <a:pt x="342" y="166"/>
                  </a:lnTo>
                  <a:lnTo>
                    <a:pt x="342" y="174"/>
                  </a:lnTo>
                  <a:lnTo>
                    <a:pt x="342" y="181"/>
                  </a:lnTo>
                  <a:lnTo>
                    <a:pt x="342" y="189"/>
                  </a:lnTo>
                  <a:lnTo>
                    <a:pt x="342" y="197"/>
                  </a:lnTo>
                  <a:lnTo>
                    <a:pt x="334" y="205"/>
                  </a:lnTo>
                  <a:lnTo>
                    <a:pt x="326" y="205"/>
                  </a:lnTo>
                  <a:lnTo>
                    <a:pt x="326" y="213"/>
                  </a:lnTo>
                  <a:lnTo>
                    <a:pt x="318" y="213"/>
                  </a:lnTo>
                  <a:lnTo>
                    <a:pt x="310" y="213"/>
                  </a:lnTo>
                  <a:lnTo>
                    <a:pt x="302" y="213"/>
                  </a:lnTo>
                  <a:lnTo>
                    <a:pt x="294" y="213"/>
                  </a:lnTo>
                  <a:lnTo>
                    <a:pt x="286" y="213"/>
                  </a:lnTo>
                  <a:lnTo>
                    <a:pt x="278" y="213"/>
                  </a:lnTo>
                  <a:lnTo>
                    <a:pt x="270" y="213"/>
                  </a:lnTo>
                  <a:lnTo>
                    <a:pt x="262" y="205"/>
                  </a:lnTo>
                  <a:lnTo>
                    <a:pt x="254" y="197"/>
                  </a:lnTo>
                  <a:lnTo>
                    <a:pt x="254" y="189"/>
                  </a:lnTo>
                  <a:lnTo>
                    <a:pt x="246" y="189"/>
                  </a:lnTo>
                  <a:lnTo>
                    <a:pt x="246" y="181"/>
                  </a:lnTo>
                  <a:lnTo>
                    <a:pt x="246" y="174"/>
                  </a:lnTo>
                  <a:lnTo>
                    <a:pt x="246" y="120"/>
                  </a:lnTo>
                  <a:lnTo>
                    <a:pt x="0" y="0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4614" y="2372"/>
              <a:ext cx="626" cy="221"/>
            </a:xfrm>
            <a:custGeom>
              <a:avLst/>
              <a:gdLst>
                <a:gd name="T0" fmla="*/ 625 w 626"/>
                <a:gd name="T1" fmla="*/ 0 h 221"/>
                <a:gd name="T2" fmla="*/ 625 w 626"/>
                <a:gd name="T3" fmla="*/ 49 h 221"/>
                <a:gd name="T4" fmla="*/ 585 w 626"/>
                <a:gd name="T5" fmla="*/ 49 h 221"/>
                <a:gd name="T6" fmla="*/ 513 w 626"/>
                <a:gd name="T7" fmla="*/ 98 h 221"/>
                <a:gd name="T8" fmla="*/ 377 w 626"/>
                <a:gd name="T9" fmla="*/ 98 h 221"/>
                <a:gd name="T10" fmla="*/ 264 w 626"/>
                <a:gd name="T11" fmla="*/ 147 h 221"/>
                <a:gd name="T12" fmla="*/ 96 w 626"/>
                <a:gd name="T13" fmla="*/ 147 h 221"/>
                <a:gd name="T14" fmla="*/ 96 w 626"/>
                <a:gd name="T15" fmla="*/ 204 h 221"/>
                <a:gd name="T16" fmla="*/ 70 w 626"/>
                <a:gd name="T17" fmla="*/ 220 h 221"/>
                <a:gd name="T18" fmla="*/ 26 w 626"/>
                <a:gd name="T19" fmla="*/ 220 h 221"/>
                <a:gd name="T20" fmla="*/ 0 w 626"/>
                <a:gd name="T21" fmla="*/ 199 h 221"/>
                <a:gd name="T22" fmla="*/ 0 w 626"/>
                <a:gd name="T23" fmla="*/ 14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6" h="221">
                  <a:moveTo>
                    <a:pt x="625" y="0"/>
                  </a:moveTo>
                  <a:lnTo>
                    <a:pt x="625" y="49"/>
                  </a:lnTo>
                  <a:lnTo>
                    <a:pt x="585" y="49"/>
                  </a:lnTo>
                  <a:lnTo>
                    <a:pt x="513" y="98"/>
                  </a:lnTo>
                  <a:lnTo>
                    <a:pt x="377" y="98"/>
                  </a:lnTo>
                  <a:lnTo>
                    <a:pt x="264" y="147"/>
                  </a:lnTo>
                  <a:lnTo>
                    <a:pt x="96" y="147"/>
                  </a:lnTo>
                  <a:lnTo>
                    <a:pt x="96" y="204"/>
                  </a:lnTo>
                  <a:lnTo>
                    <a:pt x="70" y="220"/>
                  </a:lnTo>
                  <a:lnTo>
                    <a:pt x="26" y="220"/>
                  </a:lnTo>
                  <a:lnTo>
                    <a:pt x="0" y="199"/>
                  </a:lnTo>
                  <a:lnTo>
                    <a:pt x="0" y="147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43847" y="5577096"/>
            <a:ext cx="1376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</a:rPr>
              <a:t>REDUCESUPPLY</a:t>
            </a:r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712787" y="1546831"/>
            <a:ext cx="955557" cy="5760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Legal reform</a:t>
            </a:r>
            <a:endParaRPr lang="en-GB" sz="1400" dirty="0"/>
          </a:p>
        </p:txBody>
      </p:sp>
      <p:sp>
        <p:nvSpPr>
          <p:cNvPr id="37" name="Rectangle 36"/>
          <p:cNvSpPr/>
          <p:nvPr/>
        </p:nvSpPr>
        <p:spPr>
          <a:xfrm>
            <a:off x="1301407" y="4500255"/>
            <a:ext cx="1845176" cy="72894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t"/>
            <a:r>
              <a:rPr lang="en-GB" sz="1400" dirty="0" smtClean="0"/>
              <a:t>Inter/intra </a:t>
            </a:r>
            <a:r>
              <a:rPr lang="en-GB" sz="1400" dirty="0"/>
              <a:t>agency </a:t>
            </a:r>
            <a:r>
              <a:rPr lang="en-GB" sz="1400" dirty="0" smtClean="0"/>
              <a:t>coordination and data coordination/ sharing </a:t>
            </a:r>
            <a:endParaRPr lang="en-GB" sz="1400" dirty="0"/>
          </a:p>
        </p:txBody>
      </p:sp>
      <p:sp>
        <p:nvSpPr>
          <p:cNvPr id="38" name="Rectangle 37"/>
          <p:cNvSpPr/>
          <p:nvPr/>
        </p:nvSpPr>
        <p:spPr>
          <a:xfrm>
            <a:off x="1292225" y="2708920"/>
            <a:ext cx="1854358" cy="88924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t"/>
            <a:r>
              <a:rPr lang="en-GB" sz="1400" dirty="0" smtClean="0"/>
              <a:t>Accountability</a:t>
            </a:r>
            <a:r>
              <a:rPr lang="en-GB" sz="1400" dirty="0"/>
              <a:t>, efficiency and morale of enforcement agencies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292225" y="1834863"/>
            <a:ext cx="1257098" cy="8042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t"/>
            <a:r>
              <a:rPr lang="en-GB" sz="1400" dirty="0" smtClean="0"/>
              <a:t>Regulate legal trade – quota monitoring</a:t>
            </a:r>
            <a:endParaRPr lang="en-GB" sz="1400" dirty="0"/>
          </a:p>
        </p:txBody>
      </p:sp>
      <p:sp>
        <p:nvSpPr>
          <p:cNvPr id="45" name="Rectangle 44"/>
          <p:cNvSpPr/>
          <p:nvPr/>
        </p:nvSpPr>
        <p:spPr>
          <a:xfrm>
            <a:off x="1301407" y="3679914"/>
            <a:ext cx="1845176" cy="7571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t"/>
            <a:r>
              <a:rPr lang="en-GB" sz="1400" dirty="0" smtClean="0"/>
              <a:t>Reducing hunting and poaching – increase ground patrols</a:t>
            </a:r>
            <a:endParaRPr lang="en-GB" sz="1400" dirty="0"/>
          </a:p>
        </p:txBody>
      </p:sp>
      <p:sp>
        <p:nvSpPr>
          <p:cNvPr id="46" name="Rectangle 45"/>
          <p:cNvSpPr/>
          <p:nvPr/>
        </p:nvSpPr>
        <p:spPr>
          <a:xfrm>
            <a:off x="5680877" y="3872926"/>
            <a:ext cx="2005306" cy="7082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t"/>
            <a:r>
              <a:rPr lang="en-GB" sz="1400" dirty="0" smtClean="0"/>
              <a:t>Focus on criminal kingpins and elite buyers – PPATK/KPK</a:t>
            </a:r>
            <a:endParaRPr lang="en-GB" sz="1400" dirty="0"/>
          </a:p>
        </p:txBody>
      </p:sp>
      <p:sp>
        <p:nvSpPr>
          <p:cNvPr id="47" name="Rectangle 46"/>
          <p:cNvSpPr/>
          <p:nvPr/>
        </p:nvSpPr>
        <p:spPr>
          <a:xfrm>
            <a:off x="1292225" y="1192997"/>
            <a:ext cx="744736" cy="5760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Legal reform</a:t>
            </a:r>
            <a:endParaRPr lang="en-GB" sz="1400" dirty="0"/>
          </a:p>
        </p:txBody>
      </p:sp>
      <p:sp>
        <p:nvSpPr>
          <p:cNvPr id="48" name="Rectangle 47"/>
          <p:cNvSpPr/>
          <p:nvPr/>
        </p:nvSpPr>
        <p:spPr>
          <a:xfrm>
            <a:off x="5680877" y="3068960"/>
            <a:ext cx="2005306" cy="7334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t"/>
            <a:r>
              <a:rPr lang="en-GB" sz="1400" dirty="0" smtClean="0"/>
              <a:t>Accountability</a:t>
            </a:r>
            <a:r>
              <a:rPr lang="en-GB" sz="1400" dirty="0"/>
              <a:t>, efficiency and morale of enforcement agencies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60118" y="5538488"/>
            <a:ext cx="1460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</a:rPr>
              <a:t>REDUCE DEMAND</a:t>
            </a:r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07140" y="2161463"/>
            <a:ext cx="1352824" cy="83548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t"/>
            <a:r>
              <a:rPr lang="en-GB" sz="1400" dirty="0" smtClean="0"/>
              <a:t>Int’l engagement on wildlife crime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551985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4624"/>
            <a:ext cx="8534400" cy="523875"/>
          </a:xfrm>
        </p:spPr>
        <p:txBody>
          <a:bodyPr/>
          <a:lstStyle/>
          <a:p>
            <a:r>
              <a:rPr lang="en-GB" sz="2400" dirty="0" smtClean="0"/>
              <a:t>CRITICAL GAP: Data availability</a:t>
            </a:r>
            <a:endParaRPr lang="en-GB" sz="2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327561" y="692696"/>
            <a:ext cx="5036527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Many organisations and agencies hold data which is critical to assess the scale of wildlife trade, and to target interventions.</a:t>
            </a:r>
          </a:p>
          <a:p>
            <a:endParaRPr lang="en-GB" dirty="0"/>
          </a:p>
          <a:p>
            <a:r>
              <a:rPr lang="en-GB" sz="2000" b="1" dirty="0" smtClean="0">
                <a:solidFill>
                  <a:srgbClr val="FF0000"/>
                </a:solidFill>
              </a:rPr>
              <a:t>BUT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Data is collected in different formats, for different purposes (e.g. prosecution vs. monitoring)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There are numerous databases – which cannot talk to each other, and are not well utilised.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Data sharing agreements exist, but they are not well implemented or enforced.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Data is not shared between departments in the same ministry, or between field offices and Jakarta.</a:t>
            </a:r>
          </a:p>
          <a:p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5932175" y="1124744"/>
            <a:ext cx="2744281" cy="3117334"/>
            <a:chOff x="5372846" y="1256393"/>
            <a:chExt cx="3519634" cy="4188831"/>
          </a:xfrm>
          <a:solidFill>
            <a:srgbClr val="25553B"/>
          </a:solidFill>
        </p:grpSpPr>
        <p:grpSp>
          <p:nvGrpSpPr>
            <p:cNvPr id="30" name="Group 10"/>
            <p:cNvGrpSpPr>
              <a:grpSpLocks/>
            </p:cNvGrpSpPr>
            <p:nvPr/>
          </p:nvGrpSpPr>
          <p:grpSpPr bwMode="auto">
            <a:xfrm>
              <a:off x="5394101" y="3447528"/>
              <a:ext cx="1552575" cy="915989"/>
              <a:chOff x="2400" y="1968"/>
              <a:chExt cx="960" cy="960"/>
            </a:xfrm>
            <a:grpFill/>
          </p:grpSpPr>
          <p:sp>
            <p:nvSpPr>
              <p:cNvPr id="46" name="Oval 11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blackWhite">
              <a:xfrm>
                <a:off x="2400" y="1968"/>
                <a:ext cx="960" cy="960"/>
              </a:xfrm>
              <a:prstGeom prst="rect">
                <a:avLst/>
              </a:prstGeom>
              <a:grpFill/>
              <a:ln w="3175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-윤고딕130" pitchFamily="18" charset="-127"/>
                </a:endParaRPr>
              </a:p>
            </p:txBody>
          </p:sp>
          <p:sp>
            <p:nvSpPr>
              <p:cNvPr id="47" name="Rectangle 12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blackWhite">
              <a:xfrm>
                <a:off x="2440" y="2008"/>
                <a:ext cx="880" cy="8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marL="0" marR="0" lvl="0" indent="0" algn="ctr" defTabSz="89535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20000"/>
                  <a:buFontTx/>
                  <a:buNone/>
                  <a:tabLst/>
                  <a:defRPr/>
                </a:pPr>
                <a:r>
                  <a:rPr kumimoji="0" lang="en-US" altLang="ko-KR" sz="160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Gulim" pitchFamily="34" charset="-127"/>
                  </a:rPr>
                  <a:t>QUARANTINE</a:t>
                </a:r>
              </a:p>
            </p:txBody>
          </p:sp>
        </p:grpSp>
        <p:grpSp>
          <p:nvGrpSpPr>
            <p:cNvPr id="32" name="Group 16"/>
            <p:cNvGrpSpPr>
              <a:grpSpLocks/>
            </p:cNvGrpSpPr>
            <p:nvPr/>
          </p:nvGrpSpPr>
          <p:grpSpPr bwMode="auto">
            <a:xfrm>
              <a:off x="5394101" y="4527648"/>
              <a:ext cx="1552575" cy="917576"/>
              <a:chOff x="2400" y="1983"/>
              <a:chExt cx="960" cy="960"/>
            </a:xfrm>
            <a:grpFill/>
          </p:grpSpPr>
          <p:sp>
            <p:nvSpPr>
              <p:cNvPr id="42" name="Oval 1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blackWhite">
              <a:xfrm>
                <a:off x="2400" y="1983"/>
                <a:ext cx="960" cy="960"/>
              </a:xfrm>
              <a:prstGeom prst="rect">
                <a:avLst/>
              </a:prstGeom>
              <a:grpFill/>
              <a:ln w="3175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-윤고딕130" pitchFamily="18" charset="-127"/>
                </a:endParaRPr>
              </a:p>
            </p:txBody>
          </p:sp>
          <p:sp>
            <p:nvSpPr>
              <p:cNvPr id="43" name="Rectangle 1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blackWhite">
              <a:xfrm>
                <a:off x="2440" y="2008"/>
                <a:ext cx="880" cy="8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marL="0" marR="0" lvl="0" indent="0" algn="ctr" defTabSz="89535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20000"/>
                  <a:buFontTx/>
                  <a:buNone/>
                  <a:tabLst/>
                  <a:defRPr/>
                </a:pPr>
                <a:r>
                  <a:rPr kumimoji="0" lang="en-US" altLang="ko-KR" sz="160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Gulim" pitchFamily="34" charset="-127"/>
                  </a:rPr>
                  <a:t>CUSTOMS</a:t>
                </a:r>
              </a:p>
            </p:txBody>
          </p:sp>
        </p:grpSp>
        <p:grpSp>
          <p:nvGrpSpPr>
            <p:cNvPr id="33" name="Group 19"/>
            <p:cNvGrpSpPr>
              <a:grpSpLocks/>
            </p:cNvGrpSpPr>
            <p:nvPr/>
          </p:nvGrpSpPr>
          <p:grpSpPr bwMode="auto">
            <a:xfrm>
              <a:off x="7338317" y="2367408"/>
              <a:ext cx="1554163" cy="915989"/>
              <a:chOff x="2400" y="1968"/>
              <a:chExt cx="960" cy="960"/>
            </a:xfrm>
            <a:grpFill/>
          </p:grpSpPr>
          <p:sp>
            <p:nvSpPr>
              <p:cNvPr id="40" name="Oval 20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blackWhite">
              <a:xfrm>
                <a:off x="2400" y="1968"/>
                <a:ext cx="960" cy="960"/>
              </a:xfrm>
              <a:prstGeom prst="rect">
                <a:avLst/>
              </a:prstGeom>
              <a:grpFill/>
              <a:ln w="3175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-윤고딕130" pitchFamily="18" charset="-127"/>
                </a:endParaRPr>
              </a:p>
            </p:txBody>
          </p:sp>
          <p:sp>
            <p:nvSpPr>
              <p:cNvPr id="41" name="Rectangle 21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blackWhite">
              <a:xfrm>
                <a:off x="2440" y="2008"/>
                <a:ext cx="880" cy="8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marL="0" marR="0" lvl="0" indent="0" algn="ctr" defTabSz="89535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20000"/>
                  <a:buFontTx/>
                  <a:buNone/>
                  <a:tabLst/>
                  <a:defRPr/>
                </a:pPr>
                <a:r>
                  <a:rPr kumimoji="0" lang="en-US" altLang="ko-KR" sz="160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Gulim" pitchFamily="34" charset="-127"/>
                  </a:rPr>
                  <a:t>BKSDA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5372846" y="1256394"/>
              <a:ext cx="1552575" cy="915988"/>
              <a:chOff x="6424614" y="1168903"/>
              <a:chExt cx="1552575" cy="915988"/>
            </a:xfrm>
            <a:grpFill/>
          </p:grpSpPr>
          <p:sp>
            <p:nvSpPr>
              <p:cNvPr id="55" name="Oval 1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blackWhite">
              <a:xfrm>
                <a:off x="6424614" y="1168903"/>
                <a:ext cx="1552575" cy="915988"/>
              </a:xfrm>
              <a:prstGeom prst="rect">
                <a:avLst/>
              </a:prstGeom>
              <a:grpFill/>
              <a:ln w="3175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-윤고딕130" pitchFamily="18" charset="-127"/>
                </a:endParaRPr>
              </a:p>
            </p:txBody>
          </p:sp>
          <p:sp>
            <p:nvSpPr>
              <p:cNvPr id="56" name="Rectangle 15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blackWhite">
              <a:xfrm>
                <a:off x="6502640" y="1245235"/>
                <a:ext cx="1423194" cy="83965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marL="0" marR="0" lvl="0" indent="0" algn="ctr" defTabSz="89535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20000"/>
                  <a:buFontTx/>
                  <a:buNone/>
                  <a:tabLst/>
                  <a:defRPr/>
                </a:pPr>
                <a:r>
                  <a:rPr kumimoji="0" lang="en-US" altLang="ko-KR" sz="160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Gulim" pitchFamily="34" charset="-127"/>
                  </a:rPr>
                  <a:t>NGOS</a:t>
                </a:r>
              </a:p>
            </p:txBody>
          </p:sp>
        </p:grpSp>
        <p:sp>
          <p:nvSpPr>
            <p:cNvPr id="108" name="Oval 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blackWhite">
            <a:xfrm>
              <a:off x="7331899" y="1256393"/>
              <a:ext cx="1552575" cy="915989"/>
            </a:xfrm>
            <a:prstGeom prst="rect">
              <a:avLst/>
            </a:prstGeom>
            <a:grpFill/>
            <a:ln w="3175">
              <a:noFill/>
              <a:round/>
              <a:headEnd/>
              <a:tailEnd/>
            </a:ln>
            <a:effectLst>
              <a:outerShdw dist="25400" dir="54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-윤고딕130" pitchFamily="18" charset="-127"/>
                </a:rPr>
                <a:t>MMAF</a:t>
              </a:r>
            </a:p>
          </p:txBody>
        </p:sp>
        <p:grpSp>
          <p:nvGrpSpPr>
            <p:cNvPr id="109" name="Group 10"/>
            <p:cNvGrpSpPr>
              <a:grpSpLocks/>
            </p:cNvGrpSpPr>
            <p:nvPr/>
          </p:nvGrpSpPr>
          <p:grpSpPr bwMode="auto">
            <a:xfrm>
              <a:off x="7338317" y="4527648"/>
              <a:ext cx="1552575" cy="915989"/>
              <a:chOff x="2400" y="1968"/>
              <a:chExt cx="960" cy="960"/>
            </a:xfrm>
            <a:grpFill/>
          </p:grpSpPr>
          <p:sp>
            <p:nvSpPr>
              <p:cNvPr id="110" name="Oval 11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blackWhite">
              <a:xfrm>
                <a:off x="2400" y="1968"/>
                <a:ext cx="960" cy="960"/>
              </a:xfrm>
              <a:prstGeom prst="rect">
                <a:avLst/>
              </a:prstGeom>
              <a:grpFill/>
              <a:ln w="3175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-윤고딕130" pitchFamily="18" charset="-127"/>
                </a:endParaRPr>
              </a:p>
            </p:txBody>
          </p:sp>
          <p:sp>
            <p:nvSpPr>
              <p:cNvPr id="111" name="Rectangle 12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blackWhite">
              <a:xfrm>
                <a:off x="2440" y="2008"/>
                <a:ext cx="880" cy="8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marL="0" marR="0" lvl="0" indent="0" algn="ctr" defTabSz="89535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20000"/>
                  <a:buFontTx/>
                  <a:buNone/>
                  <a:tabLst/>
                  <a:defRPr/>
                </a:pPr>
                <a:r>
                  <a:rPr lang="en-US" altLang="ko-KR" kern="0" dirty="0" smtClean="0">
                    <a:solidFill>
                      <a:schemeClr val="bg1"/>
                    </a:solidFill>
                    <a:latin typeface="+mj-lt"/>
                    <a:ea typeface="Gulim" pitchFamily="34" charset="-127"/>
                  </a:rPr>
                  <a:t>OTHER MINISTRIES</a:t>
                </a:r>
                <a:endParaRPr kumimoji="0" lang="en-US" altLang="ko-KR" sz="16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Gulim" pitchFamily="34" charset="-127"/>
                </a:endParaRPr>
              </a:p>
            </p:txBody>
          </p:sp>
        </p:grpSp>
        <p:grpSp>
          <p:nvGrpSpPr>
            <p:cNvPr id="112" name="Group 10"/>
            <p:cNvGrpSpPr>
              <a:grpSpLocks/>
            </p:cNvGrpSpPr>
            <p:nvPr/>
          </p:nvGrpSpPr>
          <p:grpSpPr bwMode="auto">
            <a:xfrm>
              <a:off x="5404097" y="2359181"/>
              <a:ext cx="1552575" cy="915989"/>
              <a:chOff x="2400" y="1968"/>
              <a:chExt cx="960" cy="960"/>
            </a:xfrm>
            <a:grpFill/>
          </p:grpSpPr>
          <p:sp>
            <p:nvSpPr>
              <p:cNvPr id="113" name="Oval 11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blackWhite">
              <a:xfrm>
                <a:off x="2400" y="1968"/>
                <a:ext cx="960" cy="960"/>
              </a:xfrm>
              <a:prstGeom prst="rect">
                <a:avLst/>
              </a:prstGeom>
              <a:grpFill/>
              <a:ln w="3175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-윤고딕130" pitchFamily="18" charset="-127"/>
                </a:endParaRPr>
              </a:p>
            </p:txBody>
          </p:sp>
          <p:sp>
            <p:nvSpPr>
              <p:cNvPr id="114" name="Rectangle 12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blackWhite">
              <a:xfrm>
                <a:off x="2440" y="2008"/>
                <a:ext cx="880" cy="8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marL="0" marR="0" lvl="0" indent="0" algn="ctr" defTabSz="89535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20000"/>
                  <a:buFontTx/>
                  <a:buNone/>
                  <a:tabLst/>
                  <a:defRPr/>
                </a:pPr>
                <a:r>
                  <a:rPr lang="en-US" altLang="ko-KR" kern="0" dirty="0" smtClean="0">
                    <a:solidFill>
                      <a:schemeClr val="bg1"/>
                    </a:solidFill>
                    <a:latin typeface="+mj-lt"/>
                    <a:ea typeface="Gulim" pitchFamily="34" charset="-127"/>
                  </a:rPr>
                  <a:t>CIVIL SOCIETY</a:t>
                </a:r>
                <a:endParaRPr kumimoji="0" lang="en-US" altLang="ko-KR" sz="16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Gulim" pitchFamily="34" charset="-127"/>
                </a:endParaRPr>
              </a:p>
            </p:txBody>
          </p:sp>
        </p:grpSp>
        <p:grpSp>
          <p:nvGrpSpPr>
            <p:cNvPr id="115" name="Group 10"/>
            <p:cNvGrpSpPr>
              <a:grpSpLocks/>
            </p:cNvGrpSpPr>
            <p:nvPr/>
          </p:nvGrpSpPr>
          <p:grpSpPr bwMode="auto">
            <a:xfrm>
              <a:off x="7338317" y="3447528"/>
              <a:ext cx="1552575" cy="915989"/>
              <a:chOff x="2400" y="1968"/>
              <a:chExt cx="960" cy="960"/>
            </a:xfrm>
            <a:grpFill/>
          </p:grpSpPr>
          <p:sp>
            <p:nvSpPr>
              <p:cNvPr id="116" name="Oval 11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blackWhite">
              <a:xfrm>
                <a:off x="2400" y="1968"/>
                <a:ext cx="960" cy="960"/>
              </a:xfrm>
              <a:prstGeom prst="rect">
                <a:avLst/>
              </a:prstGeom>
              <a:grpFill/>
              <a:ln w="3175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-윤고딕130" pitchFamily="18" charset="-127"/>
                </a:endParaRPr>
              </a:p>
            </p:txBody>
          </p:sp>
          <p:sp>
            <p:nvSpPr>
              <p:cNvPr id="117" name="Rectangle 12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blackWhite">
              <a:xfrm>
                <a:off x="2440" y="2008"/>
                <a:ext cx="880" cy="8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marL="0" marR="0" lvl="0" indent="0" algn="ctr" defTabSz="89535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20000"/>
                  <a:buFontTx/>
                  <a:buNone/>
                  <a:tabLst/>
                  <a:defRPr/>
                </a:pPr>
                <a:r>
                  <a:rPr lang="en-US" altLang="ko-KR" kern="0" dirty="0" err="1" smtClean="0">
                    <a:solidFill>
                      <a:schemeClr val="bg1"/>
                    </a:solidFill>
                    <a:latin typeface="+mj-lt"/>
                    <a:ea typeface="Gulim" pitchFamily="34" charset="-127"/>
                  </a:rPr>
                  <a:t>MoEF</a:t>
                </a:r>
                <a:endParaRPr kumimoji="0" lang="en-US" altLang="ko-KR" sz="16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Gulim" pitchFamily="34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4820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34325" y="188640"/>
            <a:ext cx="8686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INDONESIA’S WILDLIFE CRIME: A ‘SUPER WICKED’ PROBLEM? </a:t>
            </a:r>
            <a:endParaRPr lang="en-GB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1673633" y="968841"/>
            <a:ext cx="5346640" cy="5124455"/>
            <a:chOff x="1673633" y="968841"/>
            <a:chExt cx="5346640" cy="5124455"/>
          </a:xfrm>
        </p:grpSpPr>
        <p:grpSp>
          <p:nvGrpSpPr>
            <p:cNvPr id="22" name="Group 21"/>
            <p:cNvGrpSpPr/>
            <p:nvPr/>
          </p:nvGrpSpPr>
          <p:grpSpPr>
            <a:xfrm>
              <a:off x="1673633" y="968841"/>
              <a:ext cx="5346640" cy="5124455"/>
              <a:chOff x="2840038" y="1790700"/>
              <a:chExt cx="3279775" cy="3175000"/>
            </a:xfrm>
          </p:grpSpPr>
          <p:sp>
            <p:nvSpPr>
              <p:cNvPr id="5" name="Freeform 3"/>
              <p:cNvSpPr>
                <a:spLocks/>
              </p:cNvSpPr>
              <p:nvPr/>
            </p:nvSpPr>
            <p:spPr bwMode="blackWhite">
              <a:xfrm>
                <a:off x="4491038" y="1792288"/>
                <a:ext cx="1446212" cy="1287462"/>
              </a:xfrm>
              <a:custGeom>
                <a:avLst/>
                <a:gdLst>
                  <a:gd name="T0" fmla="*/ 475 w 911"/>
                  <a:gd name="T1" fmla="*/ 809 h 811"/>
                  <a:gd name="T2" fmla="*/ 771 w 911"/>
                  <a:gd name="T3" fmla="*/ 810 h 811"/>
                  <a:gd name="T4" fmla="*/ 858 w 911"/>
                  <a:gd name="T5" fmla="*/ 664 h 811"/>
                  <a:gd name="T6" fmla="*/ 903 w 911"/>
                  <a:gd name="T7" fmla="*/ 579 h 811"/>
                  <a:gd name="T8" fmla="*/ 911 w 911"/>
                  <a:gd name="T9" fmla="*/ 559 h 811"/>
                  <a:gd name="T10" fmla="*/ 856 w 911"/>
                  <a:gd name="T11" fmla="*/ 456 h 811"/>
                  <a:gd name="T12" fmla="*/ 815 w 911"/>
                  <a:gd name="T13" fmla="*/ 398 h 811"/>
                  <a:gd name="T14" fmla="*/ 769 w 911"/>
                  <a:gd name="T15" fmla="*/ 343 h 811"/>
                  <a:gd name="T16" fmla="*/ 720 w 911"/>
                  <a:gd name="T17" fmla="*/ 292 h 811"/>
                  <a:gd name="T18" fmla="*/ 666 w 911"/>
                  <a:gd name="T19" fmla="*/ 243 h 811"/>
                  <a:gd name="T20" fmla="*/ 609 w 911"/>
                  <a:gd name="T21" fmla="*/ 199 h 811"/>
                  <a:gd name="T22" fmla="*/ 548 w 911"/>
                  <a:gd name="T23" fmla="*/ 159 h 811"/>
                  <a:gd name="T24" fmla="*/ 487 w 911"/>
                  <a:gd name="T25" fmla="*/ 123 h 811"/>
                  <a:gd name="T26" fmla="*/ 423 w 911"/>
                  <a:gd name="T27" fmla="*/ 91 h 811"/>
                  <a:gd name="T28" fmla="*/ 354 w 911"/>
                  <a:gd name="T29" fmla="*/ 64 h 811"/>
                  <a:gd name="T30" fmla="*/ 286 w 911"/>
                  <a:gd name="T31" fmla="*/ 41 h 811"/>
                  <a:gd name="T32" fmla="*/ 216 w 911"/>
                  <a:gd name="T33" fmla="*/ 24 h 811"/>
                  <a:gd name="T34" fmla="*/ 144 w 911"/>
                  <a:gd name="T35" fmla="*/ 10 h 811"/>
                  <a:gd name="T36" fmla="*/ 72 w 911"/>
                  <a:gd name="T37" fmla="*/ 2 h 811"/>
                  <a:gd name="T38" fmla="*/ 0 w 911"/>
                  <a:gd name="T39" fmla="*/ 0 h 811"/>
                  <a:gd name="T40" fmla="*/ 192 w 911"/>
                  <a:gd name="T41" fmla="*/ 235 h 811"/>
                  <a:gd name="T42" fmla="*/ 74 w 911"/>
                  <a:gd name="T43" fmla="*/ 507 h 811"/>
                  <a:gd name="T44" fmla="*/ 122 w 911"/>
                  <a:gd name="T45" fmla="*/ 518 h 811"/>
                  <a:gd name="T46" fmla="*/ 170 w 911"/>
                  <a:gd name="T47" fmla="*/ 533 h 811"/>
                  <a:gd name="T48" fmla="*/ 216 w 911"/>
                  <a:gd name="T49" fmla="*/ 552 h 811"/>
                  <a:gd name="T50" fmla="*/ 259 w 911"/>
                  <a:gd name="T51" fmla="*/ 575 h 811"/>
                  <a:gd name="T52" fmla="*/ 300 w 911"/>
                  <a:gd name="T53" fmla="*/ 604 h 811"/>
                  <a:gd name="T54" fmla="*/ 340 w 911"/>
                  <a:gd name="T55" fmla="*/ 634 h 811"/>
                  <a:gd name="T56" fmla="*/ 376 w 911"/>
                  <a:gd name="T57" fmla="*/ 669 h 811"/>
                  <a:gd name="T58" fmla="*/ 408 w 911"/>
                  <a:gd name="T59" fmla="*/ 706 h 811"/>
                  <a:gd name="T60" fmla="*/ 475 w 911"/>
                  <a:gd name="T61" fmla="*/ 811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11" h="811">
                    <a:moveTo>
                      <a:pt x="475" y="809"/>
                    </a:moveTo>
                    <a:lnTo>
                      <a:pt x="771" y="810"/>
                    </a:lnTo>
                    <a:lnTo>
                      <a:pt x="858" y="664"/>
                    </a:lnTo>
                    <a:lnTo>
                      <a:pt x="903" y="579"/>
                    </a:lnTo>
                    <a:lnTo>
                      <a:pt x="911" y="559"/>
                    </a:lnTo>
                    <a:lnTo>
                      <a:pt x="856" y="456"/>
                    </a:lnTo>
                    <a:lnTo>
                      <a:pt x="815" y="398"/>
                    </a:lnTo>
                    <a:lnTo>
                      <a:pt x="769" y="343"/>
                    </a:lnTo>
                    <a:lnTo>
                      <a:pt x="720" y="292"/>
                    </a:lnTo>
                    <a:lnTo>
                      <a:pt x="666" y="243"/>
                    </a:lnTo>
                    <a:lnTo>
                      <a:pt x="609" y="199"/>
                    </a:lnTo>
                    <a:lnTo>
                      <a:pt x="548" y="159"/>
                    </a:lnTo>
                    <a:lnTo>
                      <a:pt x="487" y="123"/>
                    </a:lnTo>
                    <a:lnTo>
                      <a:pt x="423" y="91"/>
                    </a:lnTo>
                    <a:lnTo>
                      <a:pt x="354" y="64"/>
                    </a:lnTo>
                    <a:lnTo>
                      <a:pt x="286" y="41"/>
                    </a:lnTo>
                    <a:lnTo>
                      <a:pt x="216" y="24"/>
                    </a:lnTo>
                    <a:lnTo>
                      <a:pt x="144" y="10"/>
                    </a:lnTo>
                    <a:lnTo>
                      <a:pt x="72" y="2"/>
                    </a:lnTo>
                    <a:lnTo>
                      <a:pt x="0" y="0"/>
                    </a:lnTo>
                    <a:lnTo>
                      <a:pt x="192" y="235"/>
                    </a:lnTo>
                    <a:lnTo>
                      <a:pt x="74" y="507"/>
                    </a:lnTo>
                    <a:lnTo>
                      <a:pt x="122" y="518"/>
                    </a:lnTo>
                    <a:lnTo>
                      <a:pt x="170" y="533"/>
                    </a:lnTo>
                    <a:lnTo>
                      <a:pt x="216" y="552"/>
                    </a:lnTo>
                    <a:lnTo>
                      <a:pt x="259" y="575"/>
                    </a:lnTo>
                    <a:lnTo>
                      <a:pt x="300" y="604"/>
                    </a:lnTo>
                    <a:lnTo>
                      <a:pt x="340" y="634"/>
                    </a:lnTo>
                    <a:lnTo>
                      <a:pt x="376" y="669"/>
                    </a:lnTo>
                    <a:lnTo>
                      <a:pt x="408" y="706"/>
                    </a:lnTo>
                    <a:lnTo>
                      <a:pt x="475" y="811"/>
                    </a:lnTo>
                  </a:path>
                </a:pathLst>
              </a:custGeom>
              <a:solidFill>
                <a:srgbClr val="25553B"/>
              </a:solidFill>
              <a:ln w="952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 algn="ctr"/>
                <a:endParaRPr lang="en-GB" b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" name="Freeform 4"/>
              <p:cNvSpPr>
                <a:spLocks/>
              </p:cNvSpPr>
              <p:nvPr/>
            </p:nvSpPr>
            <p:spPr bwMode="blackWhite">
              <a:xfrm>
                <a:off x="5121275" y="2740025"/>
                <a:ext cx="998538" cy="1546225"/>
              </a:xfrm>
              <a:custGeom>
                <a:avLst/>
                <a:gdLst>
                  <a:gd name="T0" fmla="*/ 134 w 629"/>
                  <a:gd name="T1" fmla="*/ 974 h 974"/>
                  <a:gd name="T2" fmla="*/ 446 w 629"/>
                  <a:gd name="T3" fmla="*/ 966 h 974"/>
                  <a:gd name="T4" fmla="*/ 507 w 629"/>
                  <a:gd name="T5" fmla="*/ 870 h 974"/>
                  <a:gd name="T6" fmla="*/ 540 w 629"/>
                  <a:gd name="T7" fmla="*/ 808 h 974"/>
                  <a:gd name="T8" fmla="*/ 567 w 629"/>
                  <a:gd name="T9" fmla="*/ 744 h 974"/>
                  <a:gd name="T10" fmla="*/ 589 w 629"/>
                  <a:gd name="T11" fmla="*/ 678 h 974"/>
                  <a:gd name="T12" fmla="*/ 607 w 629"/>
                  <a:gd name="T13" fmla="*/ 609 h 974"/>
                  <a:gd name="T14" fmla="*/ 620 w 629"/>
                  <a:gd name="T15" fmla="*/ 542 h 974"/>
                  <a:gd name="T16" fmla="*/ 627 w 629"/>
                  <a:gd name="T17" fmla="*/ 473 h 974"/>
                  <a:gd name="T18" fmla="*/ 629 w 629"/>
                  <a:gd name="T19" fmla="*/ 403 h 974"/>
                  <a:gd name="T20" fmla="*/ 627 w 629"/>
                  <a:gd name="T21" fmla="*/ 334 h 974"/>
                  <a:gd name="T22" fmla="*/ 618 w 629"/>
                  <a:gd name="T23" fmla="*/ 265 h 974"/>
                  <a:gd name="T24" fmla="*/ 606 w 629"/>
                  <a:gd name="T25" fmla="*/ 196 h 974"/>
                  <a:gd name="T26" fmla="*/ 588 w 629"/>
                  <a:gd name="T27" fmla="*/ 130 h 974"/>
                  <a:gd name="T28" fmla="*/ 564 w 629"/>
                  <a:gd name="T29" fmla="*/ 64 h 974"/>
                  <a:gd name="T30" fmla="*/ 537 w 629"/>
                  <a:gd name="T31" fmla="*/ 0 h 974"/>
                  <a:gd name="T32" fmla="*/ 394 w 629"/>
                  <a:gd name="T33" fmla="*/ 249 h 974"/>
                  <a:gd name="T34" fmla="*/ 84 w 629"/>
                  <a:gd name="T35" fmla="*/ 246 h 974"/>
                  <a:gd name="T36" fmla="*/ 97 w 629"/>
                  <a:gd name="T37" fmla="*/ 290 h 974"/>
                  <a:gd name="T38" fmla="*/ 105 w 629"/>
                  <a:gd name="T39" fmla="*/ 339 h 974"/>
                  <a:gd name="T40" fmla="*/ 109 w 629"/>
                  <a:gd name="T41" fmla="*/ 387 h 974"/>
                  <a:gd name="T42" fmla="*/ 108 w 629"/>
                  <a:gd name="T43" fmla="*/ 434 h 974"/>
                  <a:gd name="T44" fmla="*/ 102 w 629"/>
                  <a:gd name="T45" fmla="*/ 482 h 974"/>
                  <a:gd name="T46" fmla="*/ 93 w 629"/>
                  <a:gd name="T47" fmla="*/ 529 h 974"/>
                  <a:gd name="T48" fmla="*/ 78 w 629"/>
                  <a:gd name="T49" fmla="*/ 575 h 974"/>
                  <a:gd name="T50" fmla="*/ 60 w 629"/>
                  <a:gd name="T51" fmla="*/ 620 h 974"/>
                  <a:gd name="T52" fmla="*/ 0 w 629"/>
                  <a:gd name="T53" fmla="*/ 724 h 974"/>
                  <a:gd name="T54" fmla="*/ 134 w 629"/>
                  <a:gd name="T55" fmla="*/ 974 h 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29" h="974">
                    <a:moveTo>
                      <a:pt x="134" y="974"/>
                    </a:moveTo>
                    <a:lnTo>
                      <a:pt x="446" y="966"/>
                    </a:lnTo>
                    <a:lnTo>
                      <a:pt x="507" y="870"/>
                    </a:lnTo>
                    <a:lnTo>
                      <a:pt x="540" y="808"/>
                    </a:lnTo>
                    <a:lnTo>
                      <a:pt x="567" y="744"/>
                    </a:lnTo>
                    <a:lnTo>
                      <a:pt x="589" y="678"/>
                    </a:lnTo>
                    <a:lnTo>
                      <a:pt x="607" y="609"/>
                    </a:lnTo>
                    <a:lnTo>
                      <a:pt x="620" y="542"/>
                    </a:lnTo>
                    <a:lnTo>
                      <a:pt x="627" y="473"/>
                    </a:lnTo>
                    <a:lnTo>
                      <a:pt x="629" y="403"/>
                    </a:lnTo>
                    <a:lnTo>
                      <a:pt x="627" y="334"/>
                    </a:lnTo>
                    <a:lnTo>
                      <a:pt x="618" y="265"/>
                    </a:lnTo>
                    <a:lnTo>
                      <a:pt x="606" y="196"/>
                    </a:lnTo>
                    <a:lnTo>
                      <a:pt x="588" y="130"/>
                    </a:lnTo>
                    <a:lnTo>
                      <a:pt x="564" y="64"/>
                    </a:lnTo>
                    <a:lnTo>
                      <a:pt x="537" y="0"/>
                    </a:lnTo>
                    <a:lnTo>
                      <a:pt x="394" y="249"/>
                    </a:lnTo>
                    <a:lnTo>
                      <a:pt x="84" y="246"/>
                    </a:lnTo>
                    <a:lnTo>
                      <a:pt x="97" y="290"/>
                    </a:lnTo>
                    <a:lnTo>
                      <a:pt x="105" y="339"/>
                    </a:lnTo>
                    <a:lnTo>
                      <a:pt x="109" y="387"/>
                    </a:lnTo>
                    <a:lnTo>
                      <a:pt x="108" y="434"/>
                    </a:lnTo>
                    <a:lnTo>
                      <a:pt x="102" y="482"/>
                    </a:lnTo>
                    <a:lnTo>
                      <a:pt x="93" y="529"/>
                    </a:lnTo>
                    <a:lnTo>
                      <a:pt x="78" y="575"/>
                    </a:lnTo>
                    <a:lnTo>
                      <a:pt x="60" y="620"/>
                    </a:lnTo>
                    <a:lnTo>
                      <a:pt x="0" y="724"/>
                    </a:lnTo>
                    <a:lnTo>
                      <a:pt x="134" y="974"/>
                    </a:lnTo>
                  </a:path>
                </a:pathLst>
              </a:custGeom>
              <a:solidFill>
                <a:srgbClr val="25553B"/>
              </a:solidFill>
              <a:ln w="952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 algn="ctr"/>
                <a:endParaRPr lang="en-GB" b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7" name="Freeform 5"/>
              <p:cNvSpPr>
                <a:spLocks/>
              </p:cNvSpPr>
              <p:nvPr/>
            </p:nvSpPr>
            <p:spPr bwMode="blackWhite">
              <a:xfrm>
                <a:off x="4167188" y="3924300"/>
                <a:ext cx="1633537" cy="1041400"/>
              </a:xfrm>
              <a:custGeom>
                <a:avLst/>
                <a:gdLst>
                  <a:gd name="T0" fmla="*/ 0 w 1029"/>
                  <a:gd name="T1" fmla="*/ 414 h 656"/>
                  <a:gd name="T2" fmla="*/ 141 w 1029"/>
                  <a:gd name="T3" fmla="*/ 656 h 656"/>
                  <a:gd name="T4" fmla="*/ 258 w 1029"/>
                  <a:gd name="T5" fmla="*/ 656 h 656"/>
                  <a:gd name="T6" fmla="*/ 328 w 1029"/>
                  <a:gd name="T7" fmla="*/ 651 h 656"/>
                  <a:gd name="T8" fmla="*/ 396 w 1029"/>
                  <a:gd name="T9" fmla="*/ 639 h 656"/>
                  <a:gd name="T10" fmla="*/ 463 w 1029"/>
                  <a:gd name="T11" fmla="*/ 624 h 656"/>
                  <a:gd name="T12" fmla="*/ 529 w 1029"/>
                  <a:gd name="T13" fmla="*/ 605 h 656"/>
                  <a:gd name="T14" fmla="*/ 593 w 1029"/>
                  <a:gd name="T15" fmla="*/ 581 h 656"/>
                  <a:gd name="T16" fmla="*/ 657 w 1029"/>
                  <a:gd name="T17" fmla="*/ 553 h 656"/>
                  <a:gd name="T18" fmla="*/ 718 w 1029"/>
                  <a:gd name="T19" fmla="*/ 521 h 656"/>
                  <a:gd name="T20" fmla="*/ 776 w 1029"/>
                  <a:gd name="T21" fmla="*/ 486 h 656"/>
                  <a:gd name="T22" fmla="*/ 832 w 1029"/>
                  <a:gd name="T23" fmla="*/ 445 h 656"/>
                  <a:gd name="T24" fmla="*/ 887 w 1029"/>
                  <a:gd name="T25" fmla="*/ 402 h 656"/>
                  <a:gd name="T26" fmla="*/ 938 w 1029"/>
                  <a:gd name="T27" fmla="*/ 354 h 656"/>
                  <a:gd name="T28" fmla="*/ 984 w 1029"/>
                  <a:gd name="T29" fmla="*/ 303 h 656"/>
                  <a:gd name="T30" fmla="*/ 1029 w 1029"/>
                  <a:gd name="T31" fmla="*/ 249 h 656"/>
                  <a:gd name="T32" fmla="*/ 716 w 1029"/>
                  <a:gd name="T33" fmla="*/ 265 h 656"/>
                  <a:gd name="T34" fmla="*/ 574 w 1029"/>
                  <a:gd name="T35" fmla="*/ 0 h 656"/>
                  <a:gd name="T36" fmla="*/ 545 w 1029"/>
                  <a:gd name="T37" fmla="*/ 26 h 656"/>
                  <a:gd name="T38" fmla="*/ 514 w 1029"/>
                  <a:gd name="T39" fmla="*/ 52 h 656"/>
                  <a:gd name="T40" fmla="*/ 476 w 1029"/>
                  <a:gd name="T41" fmla="*/ 77 h 656"/>
                  <a:gd name="T42" fmla="*/ 436 w 1029"/>
                  <a:gd name="T43" fmla="*/ 101 h 656"/>
                  <a:gd name="T44" fmla="*/ 395 w 1029"/>
                  <a:gd name="T45" fmla="*/ 119 h 656"/>
                  <a:gd name="T46" fmla="*/ 350 w 1029"/>
                  <a:gd name="T47" fmla="*/ 136 h 656"/>
                  <a:gd name="T48" fmla="*/ 304 w 1029"/>
                  <a:gd name="T49" fmla="*/ 147 h 656"/>
                  <a:gd name="T50" fmla="*/ 258 w 1029"/>
                  <a:gd name="T51" fmla="*/ 155 h 656"/>
                  <a:gd name="T52" fmla="*/ 153 w 1029"/>
                  <a:gd name="T53" fmla="*/ 154 h 656"/>
                  <a:gd name="T54" fmla="*/ 0 w 1029"/>
                  <a:gd name="T55" fmla="*/ 414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29" h="656">
                    <a:moveTo>
                      <a:pt x="0" y="414"/>
                    </a:moveTo>
                    <a:lnTo>
                      <a:pt x="141" y="656"/>
                    </a:lnTo>
                    <a:lnTo>
                      <a:pt x="258" y="656"/>
                    </a:lnTo>
                    <a:lnTo>
                      <a:pt x="328" y="651"/>
                    </a:lnTo>
                    <a:lnTo>
                      <a:pt x="396" y="639"/>
                    </a:lnTo>
                    <a:lnTo>
                      <a:pt x="463" y="624"/>
                    </a:lnTo>
                    <a:lnTo>
                      <a:pt x="529" y="605"/>
                    </a:lnTo>
                    <a:lnTo>
                      <a:pt x="593" y="581"/>
                    </a:lnTo>
                    <a:lnTo>
                      <a:pt x="657" y="553"/>
                    </a:lnTo>
                    <a:lnTo>
                      <a:pt x="718" y="521"/>
                    </a:lnTo>
                    <a:lnTo>
                      <a:pt x="776" y="486"/>
                    </a:lnTo>
                    <a:lnTo>
                      <a:pt x="832" y="445"/>
                    </a:lnTo>
                    <a:lnTo>
                      <a:pt x="887" y="402"/>
                    </a:lnTo>
                    <a:lnTo>
                      <a:pt x="938" y="354"/>
                    </a:lnTo>
                    <a:lnTo>
                      <a:pt x="984" y="303"/>
                    </a:lnTo>
                    <a:lnTo>
                      <a:pt x="1029" y="249"/>
                    </a:lnTo>
                    <a:lnTo>
                      <a:pt x="716" y="265"/>
                    </a:lnTo>
                    <a:lnTo>
                      <a:pt x="574" y="0"/>
                    </a:lnTo>
                    <a:lnTo>
                      <a:pt x="545" y="26"/>
                    </a:lnTo>
                    <a:lnTo>
                      <a:pt x="514" y="52"/>
                    </a:lnTo>
                    <a:lnTo>
                      <a:pt x="476" y="77"/>
                    </a:lnTo>
                    <a:lnTo>
                      <a:pt x="436" y="101"/>
                    </a:lnTo>
                    <a:lnTo>
                      <a:pt x="395" y="119"/>
                    </a:lnTo>
                    <a:lnTo>
                      <a:pt x="350" y="136"/>
                    </a:lnTo>
                    <a:lnTo>
                      <a:pt x="304" y="147"/>
                    </a:lnTo>
                    <a:lnTo>
                      <a:pt x="258" y="155"/>
                    </a:lnTo>
                    <a:lnTo>
                      <a:pt x="153" y="154"/>
                    </a:lnTo>
                    <a:lnTo>
                      <a:pt x="0" y="414"/>
                    </a:lnTo>
                  </a:path>
                </a:pathLst>
              </a:custGeom>
              <a:solidFill>
                <a:srgbClr val="25553B"/>
              </a:solidFill>
              <a:ln w="952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 algn="ctr"/>
                <a:endParaRPr lang="en-GB" b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blackWhite">
              <a:xfrm>
                <a:off x="3003550" y="3698875"/>
                <a:ext cx="1335088" cy="1263650"/>
              </a:xfrm>
              <a:custGeom>
                <a:avLst/>
                <a:gdLst>
                  <a:gd name="T0" fmla="*/ 207 w 841"/>
                  <a:gd name="T1" fmla="*/ 0 h 796"/>
                  <a:gd name="T2" fmla="*/ 0 w 841"/>
                  <a:gd name="T3" fmla="*/ 236 h 796"/>
                  <a:gd name="T4" fmla="*/ 55 w 841"/>
                  <a:gd name="T5" fmla="*/ 334 h 796"/>
                  <a:gd name="T6" fmla="*/ 96 w 841"/>
                  <a:gd name="T7" fmla="*/ 392 h 796"/>
                  <a:gd name="T8" fmla="*/ 141 w 841"/>
                  <a:gd name="T9" fmla="*/ 447 h 796"/>
                  <a:gd name="T10" fmla="*/ 189 w 841"/>
                  <a:gd name="T11" fmla="*/ 499 h 796"/>
                  <a:gd name="T12" fmla="*/ 242 w 841"/>
                  <a:gd name="T13" fmla="*/ 547 h 796"/>
                  <a:gd name="T14" fmla="*/ 298 w 841"/>
                  <a:gd name="T15" fmla="*/ 593 h 796"/>
                  <a:gd name="T16" fmla="*/ 356 w 841"/>
                  <a:gd name="T17" fmla="*/ 633 h 796"/>
                  <a:gd name="T18" fmla="*/ 418 w 841"/>
                  <a:gd name="T19" fmla="*/ 670 h 796"/>
                  <a:gd name="T20" fmla="*/ 483 w 841"/>
                  <a:gd name="T21" fmla="*/ 702 h 796"/>
                  <a:gd name="T22" fmla="*/ 548 w 841"/>
                  <a:gd name="T23" fmla="*/ 731 h 796"/>
                  <a:gd name="T24" fmla="*/ 617 w 841"/>
                  <a:gd name="T25" fmla="*/ 755 h 796"/>
                  <a:gd name="T26" fmla="*/ 686 w 841"/>
                  <a:gd name="T27" fmla="*/ 773 h 796"/>
                  <a:gd name="T28" fmla="*/ 759 w 841"/>
                  <a:gd name="T29" fmla="*/ 787 h 796"/>
                  <a:gd name="T30" fmla="*/ 829 w 841"/>
                  <a:gd name="T31" fmla="*/ 796 h 796"/>
                  <a:gd name="T32" fmla="*/ 688 w 841"/>
                  <a:gd name="T33" fmla="*/ 563 h 796"/>
                  <a:gd name="T34" fmla="*/ 841 w 841"/>
                  <a:gd name="T35" fmla="*/ 292 h 796"/>
                  <a:gd name="T36" fmla="*/ 788 w 841"/>
                  <a:gd name="T37" fmla="*/ 282 h 796"/>
                  <a:gd name="T38" fmla="*/ 739 w 841"/>
                  <a:gd name="T39" fmla="*/ 266 h 796"/>
                  <a:gd name="T40" fmla="*/ 691 w 841"/>
                  <a:gd name="T41" fmla="*/ 244 h 796"/>
                  <a:gd name="T42" fmla="*/ 645 w 841"/>
                  <a:gd name="T43" fmla="*/ 219 h 796"/>
                  <a:gd name="T44" fmla="*/ 604 w 841"/>
                  <a:gd name="T45" fmla="*/ 188 h 796"/>
                  <a:gd name="T46" fmla="*/ 564 w 841"/>
                  <a:gd name="T47" fmla="*/ 155 h 796"/>
                  <a:gd name="T48" fmla="*/ 476 w 841"/>
                  <a:gd name="T49" fmla="*/ 50 h 796"/>
                  <a:gd name="T50" fmla="*/ 207 w 841"/>
                  <a:gd name="T51" fmla="*/ 0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1" h="796">
                    <a:moveTo>
                      <a:pt x="207" y="0"/>
                    </a:moveTo>
                    <a:lnTo>
                      <a:pt x="0" y="236"/>
                    </a:lnTo>
                    <a:lnTo>
                      <a:pt x="55" y="334"/>
                    </a:lnTo>
                    <a:lnTo>
                      <a:pt x="96" y="392"/>
                    </a:lnTo>
                    <a:lnTo>
                      <a:pt x="141" y="447"/>
                    </a:lnTo>
                    <a:lnTo>
                      <a:pt x="189" y="499"/>
                    </a:lnTo>
                    <a:lnTo>
                      <a:pt x="242" y="547"/>
                    </a:lnTo>
                    <a:lnTo>
                      <a:pt x="298" y="593"/>
                    </a:lnTo>
                    <a:lnTo>
                      <a:pt x="356" y="633"/>
                    </a:lnTo>
                    <a:lnTo>
                      <a:pt x="418" y="670"/>
                    </a:lnTo>
                    <a:lnTo>
                      <a:pt x="483" y="702"/>
                    </a:lnTo>
                    <a:lnTo>
                      <a:pt x="548" y="731"/>
                    </a:lnTo>
                    <a:lnTo>
                      <a:pt x="617" y="755"/>
                    </a:lnTo>
                    <a:lnTo>
                      <a:pt x="686" y="773"/>
                    </a:lnTo>
                    <a:lnTo>
                      <a:pt x="759" y="787"/>
                    </a:lnTo>
                    <a:lnTo>
                      <a:pt x="829" y="796"/>
                    </a:lnTo>
                    <a:lnTo>
                      <a:pt x="688" y="563"/>
                    </a:lnTo>
                    <a:lnTo>
                      <a:pt x="841" y="292"/>
                    </a:lnTo>
                    <a:lnTo>
                      <a:pt x="788" y="282"/>
                    </a:lnTo>
                    <a:lnTo>
                      <a:pt x="739" y="266"/>
                    </a:lnTo>
                    <a:lnTo>
                      <a:pt x="691" y="244"/>
                    </a:lnTo>
                    <a:lnTo>
                      <a:pt x="645" y="219"/>
                    </a:lnTo>
                    <a:lnTo>
                      <a:pt x="604" y="188"/>
                    </a:lnTo>
                    <a:lnTo>
                      <a:pt x="564" y="155"/>
                    </a:lnTo>
                    <a:lnTo>
                      <a:pt x="476" y="50"/>
                    </a:lnTo>
                    <a:lnTo>
                      <a:pt x="207" y="0"/>
                    </a:lnTo>
                  </a:path>
                </a:pathLst>
              </a:custGeom>
              <a:solidFill>
                <a:srgbClr val="25553B"/>
              </a:solidFill>
              <a:ln w="952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 algn="ctr"/>
                <a:endParaRPr lang="en-GB" b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blackWhite">
              <a:xfrm>
                <a:off x="3106738" y="1790700"/>
                <a:ext cx="1614487" cy="1163638"/>
              </a:xfrm>
              <a:custGeom>
                <a:avLst/>
                <a:gdLst>
                  <a:gd name="T0" fmla="*/ 445 w 1017"/>
                  <a:gd name="T1" fmla="*/ 733 h 733"/>
                  <a:gd name="T2" fmla="*/ 472 w 1017"/>
                  <a:gd name="T3" fmla="*/ 699 h 733"/>
                  <a:gd name="T4" fmla="*/ 499 w 1017"/>
                  <a:gd name="T5" fmla="*/ 668 h 733"/>
                  <a:gd name="T6" fmla="*/ 531 w 1017"/>
                  <a:gd name="T7" fmla="*/ 637 h 733"/>
                  <a:gd name="T8" fmla="*/ 564 w 1017"/>
                  <a:gd name="T9" fmla="*/ 611 h 733"/>
                  <a:gd name="T10" fmla="*/ 604 w 1017"/>
                  <a:gd name="T11" fmla="*/ 583 h 733"/>
                  <a:gd name="T12" fmla="*/ 646 w 1017"/>
                  <a:gd name="T13" fmla="*/ 560 h 733"/>
                  <a:gd name="T14" fmla="*/ 690 w 1017"/>
                  <a:gd name="T15" fmla="*/ 540 h 733"/>
                  <a:gd name="T16" fmla="*/ 736 w 1017"/>
                  <a:gd name="T17" fmla="*/ 523 h 733"/>
                  <a:gd name="T18" fmla="*/ 815 w 1017"/>
                  <a:gd name="T19" fmla="*/ 508 h 733"/>
                  <a:gd name="T20" fmla="*/ 903 w 1017"/>
                  <a:gd name="T21" fmla="*/ 492 h 733"/>
                  <a:gd name="T22" fmla="*/ 1017 w 1017"/>
                  <a:gd name="T23" fmla="*/ 244 h 733"/>
                  <a:gd name="T24" fmla="*/ 835 w 1017"/>
                  <a:gd name="T25" fmla="*/ 0 h 733"/>
                  <a:gd name="T26" fmla="*/ 712 w 1017"/>
                  <a:gd name="T27" fmla="*/ 17 h 733"/>
                  <a:gd name="T28" fmla="*/ 640 w 1017"/>
                  <a:gd name="T29" fmla="*/ 31 h 733"/>
                  <a:gd name="T30" fmla="*/ 568 w 1017"/>
                  <a:gd name="T31" fmla="*/ 52 h 733"/>
                  <a:gd name="T32" fmla="*/ 499 w 1017"/>
                  <a:gd name="T33" fmla="*/ 76 h 733"/>
                  <a:gd name="T34" fmla="*/ 432 w 1017"/>
                  <a:gd name="T35" fmla="*/ 103 h 733"/>
                  <a:gd name="T36" fmla="*/ 368 w 1017"/>
                  <a:gd name="T37" fmla="*/ 137 h 733"/>
                  <a:gd name="T38" fmla="*/ 304 w 1017"/>
                  <a:gd name="T39" fmla="*/ 174 h 733"/>
                  <a:gd name="T40" fmla="*/ 244 w 1017"/>
                  <a:gd name="T41" fmla="*/ 217 h 733"/>
                  <a:gd name="T42" fmla="*/ 188 w 1017"/>
                  <a:gd name="T43" fmla="*/ 264 h 733"/>
                  <a:gd name="T44" fmla="*/ 135 w 1017"/>
                  <a:gd name="T45" fmla="*/ 315 h 733"/>
                  <a:gd name="T46" fmla="*/ 87 w 1017"/>
                  <a:gd name="T47" fmla="*/ 368 h 733"/>
                  <a:gd name="T48" fmla="*/ 41 w 1017"/>
                  <a:gd name="T49" fmla="*/ 427 h 733"/>
                  <a:gd name="T50" fmla="*/ 0 w 1017"/>
                  <a:gd name="T51" fmla="*/ 488 h 733"/>
                  <a:gd name="T52" fmla="*/ 290 w 1017"/>
                  <a:gd name="T53" fmla="*/ 489 h 733"/>
                  <a:gd name="T54" fmla="*/ 445 w 1017"/>
                  <a:gd name="T55" fmla="*/ 733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17" h="733">
                    <a:moveTo>
                      <a:pt x="445" y="733"/>
                    </a:moveTo>
                    <a:lnTo>
                      <a:pt x="472" y="699"/>
                    </a:lnTo>
                    <a:lnTo>
                      <a:pt x="499" y="668"/>
                    </a:lnTo>
                    <a:lnTo>
                      <a:pt x="531" y="637"/>
                    </a:lnTo>
                    <a:lnTo>
                      <a:pt x="564" y="611"/>
                    </a:lnTo>
                    <a:lnTo>
                      <a:pt x="604" y="583"/>
                    </a:lnTo>
                    <a:lnTo>
                      <a:pt x="646" y="560"/>
                    </a:lnTo>
                    <a:lnTo>
                      <a:pt x="690" y="540"/>
                    </a:lnTo>
                    <a:lnTo>
                      <a:pt x="736" y="523"/>
                    </a:lnTo>
                    <a:lnTo>
                      <a:pt x="815" y="508"/>
                    </a:lnTo>
                    <a:lnTo>
                      <a:pt x="903" y="492"/>
                    </a:lnTo>
                    <a:lnTo>
                      <a:pt x="1017" y="244"/>
                    </a:lnTo>
                    <a:lnTo>
                      <a:pt x="835" y="0"/>
                    </a:lnTo>
                    <a:lnTo>
                      <a:pt x="712" y="17"/>
                    </a:lnTo>
                    <a:lnTo>
                      <a:pt x="640" y="31"/>
                    </a:lnTo>
                    <a:lnTo>
                      <a:pt x="568" y="52"/>
                    </a:lnTo>
                    <a:lnTo>
                      <a:pt x="499" y="76"/>
                    </a:lnTo>
                    <a:lnTo>
                      <a:pt x="432" y="103"/>
                    </a:lnTo>
                    <a:lnTo>
                      <a:pt x="368" y="137"/>
                    </a:lnTo>
                    <a:lnTo>
                      <a:pt x="304" y="174"/>
                    </a:lnTo>
                    <a:lnTo>
                      <a:pt x="244" y="217"/>
                    </a:lnTo>
                    <a:lnTo>
                      <a:pt x="188" y="264"/>
                    </a:lnTo>
                    <a:lnTo>
                      <a:pt x="135" y="315"/>
                    </a:lnTo>
                    <a:lnTo>
                      <a:pt x="87" y="368"/>
                    </a:lnTo>
                    <a:lnTo>
                      <a:pt x="41" y="427"/>
                    </a:lnTo>
                    <a:lnTo>
                      <a:pt x="0" y="488"/>
                    </a:lnTo>
                    <a:lnTo>
                      <a:pt x="290" y="489"/>
                    </a:lnTo>
                    <a:lnTo>
                      <a:pt x="445" y="733"/>
                    </a:lnTo>
                  </a:path>
                </a:pathLst>
              </a:custGeom>
              <a:solidFill>
                <a:srgbClr val="25553B"/>
              </a:solidFill>
              <a:ln w="952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 algn="ctr"/>
                <a:endParaRPr lang="en-GB" b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blackWhite">
              <a:xfrm>
                <a:off x="2840038" y="2616200"/>
                <a:ext cx="925512" cy="1409700"/>
              </a:xfrm>
              <a:custGeom>
                <a:avLst/>
                <a:gdLst>
                  <a:gd name="T0" fmla="*/ 440 w 583"/>
                  <a:gd name="T1" fmla="*/ 0 h 888"/>
                  <a:gd name="T2" fmla="*/ 151 w 583"/>
                  <a:gd name="T3" fmla="*/ 2 h 888"/>
                  <a:gd name="T4" fmla="*/ 99 w 583"/>
                  <a:gd name="T5" fmla="*/ 76 h 888"/>
                  <a:gd name="T6" fmla="*/ 55 w 583"/>
                  <a:gd name="T7" fmla="*/ 157 h 888"/>
                  <a:gd name="T8" fmla="*/ 34 w 583"/>
                  <a:gd name="T9" fmla="*/ 223 h 888"/>
                  <a:gd name="T10" fmla="*/ 18 w 583"/>
                  <a:gd name="T11" fmla="*/ 288 h 888"/>
                  <a:gd name="T12" fmla="*/ 8 w 583"/>
                  <a:gd name="T13" fmla="*/ 357 h 888"/>
                  <a:gd name="T14" fmla="*/ 1 w 583"/>
                  <a:gd name="T15" fmla="*/ 425 h 888"/>
                  <a:gd name="T16" fmla="*/ 0 w 583"/>
                  <a:gd name="T17" fmla="*/ 491 h 888"/>
                  <a:gd name="T18" fmla="*/ 2 w 583"/>
                  <a:gd name="T19" fmla="*/ 560 h 888"/>
                  <a:gd name="T20" fmla="*/ 10 w 583"/>
                  <a:gd name="T21" fmla="*/ 628 h 888"/>
                  <a:gd name="T22" fmla="*/ 23 w 583"/>
                  <a:gd name="T23" fmla="*/ 694 h 888"/>
                  <a:gd name="T24" fmla="*/ 40 w 583"/>
                  <a:gd name="T25" fmla="*/ 761 h 888"/>
                  <a:gd name="T26" fmla="*/ 62 w 583"/>
                  <a:gd name="T27" fmla="*/ 825 h 888"/>
                  <a:gd name="T28" fmla="*/ 88 w 583"/>
                  <a:gd name="T29" fmla="*/ 888 h 888"/>
                  <a:gd name="T30" fmla="*/ 294 w 583"/>
                  <a:gd name="T31" fmla="*/ 645 h 888"/>
                  <a:gd name="T32" fmla="*/ 561 w 583"/>
                  <a:gd name="T33" fmla="*/ 687 h 888"/>
                  <a:gd name="T34" fmla="*/ 542 w 583"/>
                  <a:gd name="T35" fmla="*/ 641 h 888"/>
                  <a:gd name="T36" fmla="*/ 528 w 583"/>
                  <a:gd name="T37" fmla="*/ 594 h 888"/>
                  <a:gd name="T38" fmla="*/ 520 w 583"/>
                  <a:gd name="T39" fmla="*/ 545 h 888"/>
                  <a:gd name="T40" fmla="*/ 515 w 583"/>
                  <a:gd name="T41" fmla="*/ 496 h 888"/>
                  <a:gd name="T42" fmla="*/ 516 w 583"/>
                  <a:gd name="T43" fmla="*/ 446 h 888"/>
                  <a:gd name="T44" fmla="*/ 522 w 583"/>
                  <a:gd name="T45" fmla="*/ 397 h 888"/>
                  <a:gd name="T46" fmla="*/ 534 w 583"/>
                  <a:gd name="T47" fmla="*/ 349 h 888"/>
                  <a:gd name="T48" fmla="*/ 583 w 583"/>
                  <a:gd name="T49" fmla="*/ 240 h 888"/>
                  <a:gd name="T50" fmla="*/ 440 w 583"/>
                  <a:gd name="T51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83" h="888">
                    <a:moveTo>
                      <a:pt x="440" y="0"/>
                    </a:moveTo>
                    <a:lnTo>
                      <a:pt x="151" y="2"/>
                    </a:lnTo>
                    <a:lnTo>
                      <a:pt x="99" y="76"/>
                    </a:lnTo>
                    <a:lnTo>
                      <a:pt x="55" y="157"/>
                    </a:lnTo>
                    <a:lnTo>
                      <a:pt x="34" y="223"/>
                    </a:lnTo>
                    <a:lnTo>
                      <a:pt x="18" y="288"/>
                    </a:lnTo>
                    <a:lnTo>
                      <a:pt x="8" y="357"/>
                    </a:lnTo>
                    <a:lnTo>
                      <a:pt x="1" y="425"/>
                    </a:lnTo>
                    <a:lnTo>
                      <a:pt x="0" y="491"/>
                    </a:lnTo>
                    <a:lnTo>
                      <a:pt x="2" y="560"/>
                    </a:lnTo>
                    <a:lnTo>
                      <a:pt x="10" y="628"/>
                    </a:lnTo>
                    <a:lnTo>
                      <a:pt x="23" y="694"/>
                    </a:lnTo>
                    <a:lnTo>
                      <a:pt x="40" y="761"/>
                    </a:lnTo>
                    <a:lnTo>
                      <a:pt x="62" y="825"/>
                    </a:lnTo>
                    <a:lnTo>
                      <a:pt x="88" y="888"/>
                    </a:lnTo>
                    <a:lnTo>
                      <a:pt x="294" y="645"/>
                    </a:lnTo>
                    <a:lnTo>
                      <a:pt x="561" y="687"/>
                    </a:lnTo>
                    <a:lnTo>
                      <a:pt x="542" y="641"/>
                    </a:lnTo>
                    <a:lnTo>
                      <a:pt x="528" y="594"/>
                    </a:lnTo>
                    <a:lnTo>
                      <a:pt x="520" y="545"/>
                    </a:lnTo>
                    <a:lnTo>
                      <a:pt x="515" y="496"/>
                    </a:lnTo>
                    <a:lnTo>
                      <a:pt x="516" y="446"/>
                    </a:lnTo>
                    <a:lnTo>
                      <a:pt x="522" y="397"/>
                    </a:lnTo>
                    <a:lnTo>
                      <a:pt x="534" y="349"/>
                    </a:lnTo>
                    <a:lnTo>
                      <a:pt x="583" y="240"/>
                    </a:lnTo>
                    <a:lnTo>
                      <a:pt x="440" y="0"/>
                    </a:lnTo>
                  </a:path>
                </a:pathLst>
              </a:custGeom>
              <a:solidFill>
                <a:srgbClr val="25553B"/>
              </a:solidFill>
              <a:ln w="952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 algn="ctr"/>
                <a:endParaRPr lang="en-GB" b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blackWhite">
              <a:xfrm>
                <a:off x="2881313" y="3104950"/>
                <a:ext cx="742950" cy="4004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 defTabSz="78740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33350" indent="-131763" defTabSz="78740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301625" indent="-150813" defTabSz="78740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9738" indent="-136525" defTabSz="78740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603250" indent="-142875" defTabSz="78740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60450" indent="-142875" defTabSz="7874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517650" indent="-142875" defTabSz="7874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74850" indent="-142875" defTabSz="7874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32050" indent="-142875" defTabSz="7874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algn="ctr"/>
                <a:r>
                  <a:rPr lang="en-US" altLang="en-US" sz="1400" b="1" dirty="0" smtClean="0">
                    <a:solidFill>
                      <a:schemeClr val="bg1"/>
                    </a:solidFill>
                    <a:latin typeface="+mj-lt"/>
                  </a:rPr>
                  <a:t>Not managed by a central authority</a:t>
                </a:r>
                <a:endParaRPr lang="en-US" altLang="en-US" sz="1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blackWhite">
              <a:xfrm>
                <a:off x="3625849" y="2184267"/>
                <a:ext cx="962025" cy="2669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 anchorCtr="1">
                <a:spAutoFit/>
              </a:bodyPr>
              <a:lstStyle>
                <a:lvl1pPr defTabSz="78740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33350" indent="-131763" defTabSz="78740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301625" indent="-150813" defTabSz="78740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9738" indent="-136525" defTabSz="78740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603250" indent="-142875" defTabSz="78740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60450" indent="-142875" defTabSz="7874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517650" indent="-142875" defTabSz="7874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74850" indent="-142875" defTabSz="7874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32050" indent="-142875" defTabSz="7874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algn="ctr"/>
                <a:r>
                  <a:rPr lang="en-US" altLang="en-US" sz="1400" b="1" dirty="0" smtClean="0">
                    <a:solidFill>
                      <a:schemeClr val="bg1"/>
                    </a:solidFill>
                    <a:latin typeface="+mj-lt"/>
                  </a:rPr>
                  <a:t>No right or wrong solutions</a:t>
                </a:r>
                <a:endParaRPr lang="en-US" altLang="en-US" sz="1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blackWhite">
              <a:xfrm>
                <a:off x="4899025" y="2350953"/>
                <a:ext cx="671513" cy="2669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 defTabSz="78740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33350" indent="-131763" defTabSz="78740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301625" indent="-150813" defTabSz="78740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9738" indent="-136525" defTabSz="78740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603250" indent="-142875" defTabSz="78740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60450" indent="-142875" defTabSz="7874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517650" indent="-142875" defTabSz="7874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74850" indent="-142875" defTabSz="7874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32050" indent="-142875" defTabSz="7874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algn="ctr"/>
                <a:r>
                  <a:rPr lang="en-US" altLang="en-US" sz="1400" b="1" dirty="0" smtClean="0">
                    <a:solidFill>
                      <a:schemeClr val="bg1"/>
                    </a:solidFill>
                    <a:latin typeface="+mj-lt"/>
                  </a:rPr>
                  <a:t>Novel and unique</a:t>
                </a:r>
                <a:endParaRPr lang="en-US" altLang="en-US" sz="1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blackWhite">
              <a:xfrm>
                <a:off x="5324722" y="3316041"/>
                <a:ext cx="774700" cy="5339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 defTabSz="78740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33350" indent="-131763" defTabSz="78740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301625" indent="-150813" defTabSz="78740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9738" indent="-136525" defTabSz="78740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603250" indent="-142875" defTabSz="78740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60450" indent="-142875" defTabSz="7874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517650" indent="-142875" defTabSz="7874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74850" indent="-142875" defTabSz="7874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32050" indent="-142875" defTabSz="7874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algn="ctr"/>
                <a:r>
                  <a:rPr lang="en-US" altLang="en-US" sz="1400" b="1" dirty="0" smtClean="0">
                    <a:solidFill>
                      <a:schemeClr val="bg1"/>
                    </a:solidFill>
                    <a:latin typeface="+mj-lt"/>
                  </a:rPr>
                  <a:t>No stopping rule - will continue indefinitely</a:t>
                </a:r>
                <a:endParaRPr lang="en-US" altLang="en-US" sz="1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blackWhite">
              <a:xfrm>
                <a:off x="4338638" y="4255821"/>
                <a:ext cx="892164" cy="5339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 anchorCtr="1">
                <a:spAutoFit/>
              </a:bodyPr>
              <a:lstStyle>
                <a:lvl1pPr defTabSz="78740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33350" indent="-131763" defTabSz="78740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301625" indent="-150813" defTabSz="78740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9738" indent="-136525" defTabSz="78740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603250" indent="-142875" defTabSz="78740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60450" indent="-142875" defTabSz="7874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517650" indent="-142875" defTabSz="7874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74850" indent="-142875" defTabSz="7874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32050" indent="-142875" defTabSz="7874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algn="ctr"/>
                <a:r>
                  <a:rPr lang="en-US" altLang="en-US" sz="1400" b="1" dirty="0" smtClean="0">
                    <a:solidFill>
                      <a:schemeClr val="bg1"/>
                    </a:solidFill>
                    <a:latin typeface="+mj-lt"/>
                  </a:rPr>
                  <a:t>Policies to solve the problem discount the future irrationally</a:t>
                </a:r>
                <a:endParaRPr lang="en-US" altLang="en-US" sz="1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blackWhite">
              <a:xfrm>
                <a:off x="3344170" y="4053081"/>
                <a:ext cx="743745" cy="667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 anchorCtr="1">
                <a:spAutoFit/>
              </a:bodyPr>
              <a:lstStyle>
                <a:lvl1pPr defTabSz="78740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33350" indent="-131763" defTabSz="78740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301625" indent="-150813" defTabSz="78740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9738" indent="-136525" defTabSz="78740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603250" indent="-142875" defTabSz="78740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60450" indent="-142875" defTabSz="7874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517650" indent="-142875" defTabSz="7874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74850" indent="-142875" defTabSz="7874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32050" indent="-142875" defTabSz="78740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algn="ctr"/>
                <a:r>
                  <a:rPr lang="en-GB" sz="1400" b="1" dirty="0" smtClean="0">
                    <a:solidFill>
                      <a:schemeClr val="bg1"/>
                    </a:solidFill>
                    <a:latin typeface="+mj-lt"/>
                  </a:rPr>
                  <a:t>Requires widespread behavioural change</a:t>
                </a:r>
              </a:p>
              <a:p>
                <a:pPr algn="ctr"/>
                <a:endParaRPr lang="en-US" altLang="en-US" sz="1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642" y="2239600"/>
              <a:ext cx="2841486" cy="262956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04310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P0STOH4C.jpg"/>
          <p:cNvPicPr>
            <a:picLocks noChangeAspect="1"/>
          </p:cNvPicPr>
          <p:nvPr/>
        </p:nvPicPr>
        <p:blipFill>
          <a:blip r:embed="rId2" cstate="email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9110" y="0"/>
            <a:ext cx="10225646" cy="6858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755576" y="3356992"/>
            <a:ext cx="7560840" cy="0"/>
          </a:xfrm>
          <a:prstGeom prst="straightConnector1">
            <a:avLst/>
          </a:prstGeom>
          <a:ln w="76200" cmpd="sng">
            <a:solidFill>
              <a:srgbClr val="2020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99592" y="350100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b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efore 2012		2013		2014		2015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547664" y="2420888"/>
            <a:ext cx="0" cy="720072"/>
          </a:xfrm>
          <a:prstGeom prst="straightConnector1">
            <a:avLst/>
          </a:prstGeom>
          <a:ln>
            <a:solidFill>
              <a:srgbClr val="2020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7544" y="943560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02020"/>
                </a:solidFill>
              </a:rPr>
              <a:t>Indonesia is the world’s largest shark fishery (&gt;120,000 tons/year)</a:t>
            </a:r>
            <a:endParaRPr lang="en-US" b="1" dirty="0">
              <a:solidFill>
                <a:srgbClr val="202020"/>
              </a:solidFill>
            </a:endParaRPr>
          </a:p>
        </p:txBody>
      </p:sp>
      <p:pic>
        <p:nvPicPr>
          <p:cNvPr id="18" name="Picture Placeholder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98" b="-2691"/>
          <a:stretch/>
        </p:blipFill>
        <p:spPr>
          <a:xfrm>
            <a:off x="35496" y="4077072"/>
            <a:ext cx="3360373" cy="2184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94" r="22133" b="15043"/>
          <a:stretch/>
        </p:blipFill>
        <p:spPr>
          <a:xfrm>
            <a:off x="3851920" y="1955989"/>
            <a:ext cx="1152128" cy="1256987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4355976" y="3573024"/>
            <a:ext cx="0" cy="720072"/>
          </a:xfrm>
          <a:prstGeom prst="straightConnector1">
            <a:avLst/>
          </a:prstGeom>
          <a:ln>
            <a:solidFill>
              <a:srgbClr val="2020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5856" y="4437112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202020"/>
                </a:solidFill>
              </a:rPr>
              <a:t>March 2013:</a:t>
            </a:r>
          </a:p>
          <a:p>
            <a:pPr algn="ctr"/>
            <a:r>
              <a:rPr lang="en-US" b="1" dirty="0" smtClean="0">
                <a:solidFill>
                  <a:srgbClr val="202020"/>
                </a:solidFill>
              </a:rPr>
              <a:t>CITES lists Mantas and 5 shark species on Appendix II for the first time</a:t>
            </a:r>
            <a:endParaRPr lang="en-US" b="1" dirty="0">
              <a:solidFill>
                <a:srgbClr val="20202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724128" y="2458056"/>
            <a:ext cx="0" cy="720072"/>
          </a:xfrm>
          <a:prstGeom prst="straightConnector1">
            <a:avLst/>
          </a:prstGeom>
          <a:ln>
            <a:solidFill>
              <a:srgbClr val="2020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88024" y="980728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202020"/>
                </a:solidFill>
              </a:rPr>
              <a:t>January 2014:</a:t>
            </a:r>
            <a:endParaRPr lang="en-US" b="1" dirty="0" smtClean="0">
              <a:solidFill>
                <a:srgbClr val="202020"/>
              </a:solidFill>
            </a:endParaRPr>
          </a:p>
          <a:p>
            <a:pPr algn="ctr"/>
            <a:r>
              <a:rPr lang="en-US" b="1" dirty="0" smtClean="0">
                <a:solidFill>
                  <a:srgbClr val="202020"/>
                </a:solidFill>
              </a:rPr>
              <a:t>Indonesia declares mantas a protected species</a:t>
            </a:r>
            <a:endParaRPr lang="en-US" b="1" dirty="0">
              <a:solidFill>
                <a:srgbClr val="20202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804248" y="3535856"/>
            <a:ext cx="0" cy="720072"/>
          </a:xfrm>
          <a:prstGeom prst="straightConnector1">
            <a:avLst/>
          </a:prstGeom>
          <a:ln>
            <a:solidFill>
              <a:srgbClr val="2020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24128" y="4399944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202020"/>
                </a:solidFill>
              </a:rPr>
              <a:t>22 August 2014:</a:t>
            </a:r>
          </a:p>
          <a:p>
            <a:pPr algn="ctr"/>
            <a:r>
              <a:rPr lang="en-US" b="1" dirty="0" smtClean="0">
                <a:solidFill>
                  <a:srgbClr val="202020"/>
                </a:solidFill>
              </a:rPr>
              <a:t>First ever arrest of a manta ray trader, by MMAF, facilitated by WCS-WCU.</a:t>
            </a:r>
            <a:endParaRPr lang="en-US" b="1" dirty="0">
              <a:solidFill>
                <a:srgbClr val="20202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884368" y="2708920"/>
            <a:ext cx="0" cy="469208"/>
          </a:xfrm>
          <a:prstGeom prst="straightConnector1">
            <a:avLst/>
          </a:prstGeom>
          <a:ln>
            <a:solidFill>
              <a:srgbClr val="2020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60232" y="980728"/>
            <a:ext cx="2483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202020"/>
                </a:solidFill>
              </a:rPr>
              <a:t>April 2015:</a:t>
            </a:r>
            <a:endParaRPr lang="en-US" b="1" dirty="0" smtClean="0">
              <a:solidFill>
                <a:srgbClr val="202020"/>
              </a:solidFill>
            </a:endParaRPr>
          </a:p>
          <a:p>
            <a:pPr algn="ctr"/>
            <a:r>
              <a:rPr lang="en-US" b="1" dirty="0" smtClean="0">
                <a:solidFill>
                  <a:srgbClr val="202020"/>
                </a:solidFill>
              </a:rPr>
              <a:t>8 arrests; 6 prosecutions finished; sentences up to 1.5 years; major traders no longer selling manta products</a:t>
            </a:r>
            <a:endParaRPr lang="en-US" b="1" dirty="0">
              <a:solidFill>
                <a:srgbClr val="20202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116632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Solutions are possible: manta rays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7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8" grpId="0"/>
      <p:bldP spid="30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1650" indent="-457200">
              <a:buFont typeface="+mj-lt"/>
              <a:buAutoNum type="arabicPeriod"/>
            </a:pPr>
            <a:r>
              <a:rPr lang="en-US" dirty="0" smtClean="0"/>
              <a:t>Expanding the WCU – scaling up to new areas (Eastern Indonesia), new species groups (mantas, hornbills, etc.), and new approaches such as using anti-money-laundering legislation (</a:t>
            </a:r>
            <a:r>
              <a:rPr lang="en-US" dirty="0" err="1" smtClean="0"/>
              <a:t>MoUs</a:t>
            </a:r>
            <a:r>
              <a:rPr lang="en-US" dirty="0" smtClean="0"/>
              <a:t> with PPATK) and </a:t>
            </a:r>
          </a:p>
          <a:p>
            <a:pPr marL="501650" indent="-457200">
              <a:buFont typeface="+mj-lt"/>
              <a:buAutoNum type="arabicPeriod"/>
            </a:pPr>
            <a:r>
              <a:rPr lang="en-US" dirty="0" smtClean="0"/>
              <a:t>Supporting Indonesian government law enforcement agencies (Police, AGO, Customs, </a:t>
            </a:r>
            <a:r>
              <a:rPr lang="en-US" dirty="0" err="1" smtClean="0"/>
              <a:t>MoEF</a:t>
            </a:r>
            <a:r>
              <a:rPr lang="en-US" dirty="0" smtClean="0"/>
              <a:t>) to undertake </a:t>
            </a:r>
            <a:r>
              <a:rPr lang="en-US" dirty="0" err="1" smtClean="0"/>
              <a:t>transboundary</a:t>
            </a:r>
            <a:r>
              <a:rPr lang="en-US" dirty="0" smtClean="0"/>
              <a:t> enforcement cases (with Malaysia, Thailand, Vietnam)</a:t>
            </a:r>
          </a:p>
          <a:p>
            <a:pPr marL="501650" indent="-457200">
              <a:buFont typeface="+mj-lt"/>
              <a:buAutoNum type="arabicPeriod"/>
            </a:pPr>
            <a:r>
              <a:rPr lang="en-US" dirty="0" err="1" smtClean="0"/>
              <a:t>MoEF</a:t>
            </a:r>
            <a:r>
              <a:rPr lang="en-US" dirty="0" smtClean="0"/>
              <a:t> (PHKA) has invited WCS to advise on the revision of Act No.5/1990 with the DPR, and the revision of PP.7/1999 (the protected species list)</a:t>
            </a:r>
          </a:p>
          <a:p>
            <a:pPr marL="723900" lvl="1" indent="-279400">
              <a:buFont typeface="Arial"/>
              <a:buChar char="•"/>
            </a:pPr>
            <a:r>
              <a:rPr lang="en-US" dirty="0" smtClean="0"/>
              <a:t>The revision of PP.7/1999 is particularly urgent, so workshops are planned this year</a:t>
            </a:r>
          </a:p>
          <a:p>
            <a:pPr marL="501650" indent="-457200">
              <a:buFont typeface="+mj-lt"/>
              <a:buAutoNum type="arabicPeriod"/>
            </a:pPr>
            <a:r>
              <a:rPr lang="en-US" dirty="0" err="1" smtClean="0"/>
              <a:t>MoEF</a:t>
            </a:r>
            <a:r>
              <a:rPr lang="en-US" dirty="0" smtClean="0"/>
              <a:t> (PHKA) has invited WCS to help with revision of a case tracking database for forestry/wildlife crimes (SIMPAK)</a:t>
            </a:r>
          </a:p>
          <a:p>
            <a:pPr marL="501650" indent="-457200">
              <a:buFont typeface="+mj-lt"/>
              <a:buAutoNum type="arabicPeriod"/>
            </a:pPr>
            <a:r>
              <a:rPr lang="en-US" dirty="0" smtClean="0"/>
              <a:t>Capacity-building support to Eijkman Institute (wildlife forensics, with the TRACE Wildlife Forensics Network), INP-CID, </a:t>
            </a:r>
            <a:r>
              <a:rPr lang="en-US" dirty="0" err="1" smtClean="0"/>
              <a:t>MoEF</a:t>
            </a:r>
            <a:r>
              <a:rPr lang="en-US" dirty="0"/>
              <a:t> </a:t>
            </a:r>
            <a:r>
              <a:rPr lang="en-US" dirty="0" smtClean="0"/>
              <a:t>and the AGO</a:t>
            </a:r>
          </a:p>
          <a:p>
            <a:pPr marL="501650" indent="-457200">
              <a:buFont typeface="+mj-lt"/>
              <a:buAutoNum type="arabicPeriod"/>
            </a:pPr>
            <a:r>
              <a:rPr lang="en-US" dirty="0" smtClean="0"/>
              <a:t>Development of a wildlife trade analytics networks</a:t>
            </a:r>
          </a:p>
          <a:p>
            <a:pPr marL="501650" indent="-457200">
              <a:buFont typeface="+mj-lt"/>
              <a:buAutoNum type="arabicPeriod"/>
            </a:pPr>
            <a:endParaRPr lang="en-US" dirty="0" smtClean="0"/>
          </a:p>
          <a:p>
            <a:pPr marL="501650" indent="-457200">
              <a:buFont typeface="+mj-lt"/>
              <a:buAutoNum type="arabicPeriod"/>
            </a:pPr>
            <a:endParaRPr lang="en-US" dirty="0" smtClean="0"/>
          </a:p>
          <a:p>
            <a:pPr marL="50165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524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pic>
        <p:nvPicPr>
          <p:cNvPr id="4" name="Picture 2" descr="D:\DATA\Logo\logo wcs all\WCS-LOGO TRANSPARENT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4977680"/>
            <a:ext cx="1619672" cy="1619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0839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roup 263"/>
          <p:cNvGrpSpPr/>
          <p:nvPr/>
        </p:nvGrpSpPr>
        <p:grpSpPr>
          <a:xfrm>
            <a:off x="1043608" y="1661368"/>
            <a:ext cx="7116762" cy="2024063"/>
            <a:chOff x="1519238" y="1139825"/>
            <a:chExt cx="7116762" cy="2024063"/>
          </a:xfrm>
        </p:grpSpPr>
        <p:sp>
          <p:nvSpPr>
            <p:cNvPr id="251" name="Freeform 3"/>
            <p:cNvSpPr>
              <a:spLocks/>
            </p:cNvSpPr>
            <p:nvPr/>
          </p:nvSpPr>
          <p:spPr bwMode="auto">
            <a:xfrm>
              <a:off x="1519238" y="2138363"/>
              <a:ext cx="7116762" cy="1025525"/>
            </a:xfrm>
            <a:custGeom>
              <a:avLst/>
              <a:gdLst>
                <a:gd name="T0" fmla="*/ 0 w 2880"/>
                <a:gd name="T1" fmla="*/ 576 h 576"/>
                <a:gd name="T2" fmla="*/ 960 w 2880"/>
                <a:gd name="T3" fmla="*/ 576 h 576"/>
                <a:gd name="T4" fmla="*/ 960 w 2880"/>
                <a:gd name="T5" fmla="*/ 288 h 576"/>
                <a:gd name="T6" fmla="*/ 1920 w 2880"/>
                <a:gd name="T7" fmla="*/ 288 h 576"/>
                <a:gd name="T8" fmla="*/ 1920 w 2880"/>
                <a:gd name="T9" fmla="*/ 0 h 576"/>
                <a:gd name="T10" fmla="*/ 2880 w 2880"/>
                <a:gd name="T1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576">
                  <a:moveTo>
                    <a:pt x="0" y="576"/>
                  </a:moveTo>
                  <a:lnTo>
                    <a:pt x="960" y="576"/>
                  </a:lnTo>
                  <a:lnTo>
                    <a:pt x="960" y="288"/>
                  </a:lnTo>
                  <a:lnTo>
                    <a:pt x="1920" y="288"/>
                  </a:lnTo>
                  <a:lnTo>
                    <a:pt x="1920" y="0"/>
                  </a:lnTo>
                  <a:lnTo>
                    <a:pt x="2880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3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GB"/>
            </a:p>
          </p:txBody>
        </p:sp>
        <p:grpSp>
          <p:nvGrpSpPr>
            <p:cNvPr id="252" name="Group 4"/>
            <p:cNvGrpSpPr>
              <a:grpSpLocks/>
            </p:cNvGrpSpPr>
            <p:nvPr/>
          </p:nvGrpSpPr>
          <p:grpSpPr bwMode="auto">
            <a:xfrm>
              <a:off x="1852613" y="2163763"/>
              <a:ext cx="1730375" cy="735012"/>
              <a:chOff x="2400" y="1968"/>
              <a:chExt cx="960" cy="960"/>
            </a:xfrm>
          </p:grpSpPr>
          <p:sp>
            <p:nvSpPr>
              <p:cNvPr id="253" name="Oval 5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blackWhite">
              <a:xfrm>
                <a:off x="2400" y="1968"/>
                <a:ext cx="960" cy="960"/>
              </a:xfrm>
              <a:prstGeom prst="rect">
                <a:avLst/>
              </a:prstGeom>
              <a:solidFill>
                <a:srgbClr val="25553B"/>
              </a:solidFill>
              <a:ln w="9525">
                <a:noFill/>
                <a:round/>
                <a:headEnd/>
                <a:tailEnd/>
              </a:ln>
              <a:effectLst>
                <a:outerShdw dist="25400" dir="54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4" name="Rectangle 6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blackWhite">
              <a:xfrm>
                <a:off x="2440" y="2008"/>
                <a:ext cx="880" cy="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algn="ctr"/>
                <a:r>
                  <a:rPr lang="en-GB" altLang="ko-KR" sz="1400" b="1" dirty="0" smtClean="0">
                    <a:solidFill>
                      <a:srgbClr val="FFFF00"/>
                    </a:solidFill>
                    <a:latin typeface="+mj-lt"/>
                    <a:ea typeface="Gulim" pitchFamily="34" charset="-127"/>
                  </a:rPr>
                  <a:t>What does the legislative framework look like?</a:t>
                </a:r>
                <a:endParaRPr lang="en-US" altLang="ko-KR" sz="1400" b="1" dirty="0">
                  <a:solidFill>
                    <a:srgbClr val="FFFF00"/>
                  </a:solidFill>
                  <a:latin typeface="+mj-lt"/>
                  <a:ea typeface="Gulim" pitchFamily="34" charset="-127"/>
                </a:endParaRPr>
              </a:p>
            </p:txBody>
          </p:sp>
        </p:grpSp>
        <p:grpSp>
          <p:nvGrpSpPr>
            <p:cNvPr id="256" name="Group 8"/>
            <p:cNvGrpSpPr>
              <a:grpSpLocks/>
            </p:cNvGrpSpPr>
            <p:nvPr/>
          </p:nvGrpSpPr>
          <p:grpSpPr bwMode="auto">
            <a:xfrm>
              <a:off x="4278313" y="1651000"/>
              <a:ext cx="1728787" cy="735013"/>
              <a:chOff x="2400" y="1968"/>
              <a:chExt cx="960" cy="960"/>
            </a:xfrm>
          </p:grpSpPr>
          <p:sp>
            <p:nvSpPr>
              <p:cNvPr id="257" name="Oval 9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blackWhite">
              <a:xfrm>
                <a:off x="2400" y="1968"/>
                <a:ext cx="960" cy="960"/>
              </a:xfrm>
              <a:prstGeom prst="rect">
                <a:avLst/>
              </a:prstGeom>
              <a:solidFill>
                <a:srgbClr val="25553B"/>
              </a:solidFill>
              <a:ln w="9525">
                <a:noFill/>
                <a:round/>
                <a:headEnd/>
                <a:tailEnd/>
              </a:ln>
              <a:effectLst>
                <a:outerShdw dist="25400" dir="54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8" name="Rectangle 10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blackWhite">
              <a:xfrm>
                <a:off x="2440" y="2008"/>
                <a:ext cx="880" cy="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algn="ctr"/>
                <a:r>
                  <a:rPr lang="en-US" altLang="ko-KR" sz="1400" b="1" dirty="0" smtClean="0">
                    <a:solidFill>
                      <a:srgbClr val="FFFF00"/>
                    </a:solidFill>
                    <a:latin typeface="+mj-lt"/>
                    <a:ea typeface="Gulim" pitchFamily="34" charset="-127"/>
                  </a:rPr>
                  <a:t>What is the scale of the problem ?</a:t>
                </a:r>
                <a:endParaRPr lang="en-US" altLang="ko-KR" sz="1400" b="1" dirty="0">
                  <a:solidFill>
                    <a:srgbClr val="FFFF00"/>
                  </a:solidFill>
                  <a:latin typeface="+mj-lt"/>
                  <a:ea typeface="Gulim" pitchFamily="34" charset="-127"/>
                </a:endParaRPr>
              </a:p>
            </p:txBody>
          </p:sp>
        </p:grpSp>
        <p:sp>
          <p:nvSpPr>
            <p:cNvPr id="261" name="Oval 1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blackWhite">
            <a:xfrm>
              <a:off x="6656388" y="1139825"/>
              <a:ext cx="1728787" cy="735013"/>
            </a:xfrm>
            <a:prstGeom prst="rect">
              <a:avLst/>
            </a:prstGeom>
            <a:solidFill>
              <a:srgbClr val="25553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r>
                <a:rPr lang="en-GB" sz="1400" b="1" dirty="0" smtClean="0">
                  <a:solidFill>
                    <a:srgbClr val="FFFF00"/>
                  </a:solidFill>
                </a:rPr>
                <a:t>What are the next</a:t>
              </a:r>
            </a:p>
            <a:p>
              <a:pPr algn="ctr"/>
              <a:r>
                <a:rPr lang="en-GB" sz="1400" b="1" dirty="0" smtClean="0">
                  <a:solidFill>
                    <a:srgbClr val="FFFF00"/>
                  </a:solidFill>
                </a:rPr>
                <a:t> steps?</a:t>
              </a:r>
              <a:endParaRPr lang="en-GB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86" name="Group 285"/>
          <p:cNvGrpSpPr/>
          <p:nvPr/>
        </p:nvGrpSpPr>
        <p:grpSpPr>
          <a:xfrm>
            <a:off x="978520" y="3819732"/>
            <a:ext cx="2513360" cy="1337459"/>
            <a:chOff x="978520" y="3819732"/>
            <a:chExt cx="2513360" cy="1337459"/>
          </a:xfrm>
        </p:grpSpPr>
        <p:sp>
          <p:nvSpPr>
            <p:cNvPr id="279" name="Freeform 158"/>
            <p:cNvSpPr>
              <a:spLocks/>
            </p:cNvSpPr>
            <p:nvPr/>
          </p:nvSpPr>
          <p:spPr bwMode="auto">
            <a:xfrm>
              <a:off x="978520" y="3819732"/>
              <a:ext cx="2513359" cy="1337459"/>
            </a:xfrm>
            <a:custGeom>
              <a:avLst/>
              <a:gdLst>
                <a:gd name="T0" fmla="*/ 7 w 2590"/>
                <a:gd name="T1" fmla="*/ 0 h 1588"/>
                <a:gd name="T2" fmla="*/ 2545 w 2590"/>
                <a:gd name="T3" fmla="*/ 0 h 1588"/>
                <a:gd name="T4" fmla="*/ 2533 w 2590"/>
                <a:gd name="T5" fmla="*/ 356 h 1588"/>
                <a:gd name="T6" fmla="*/ 2590 w 2590"/>
                <a:gd name="T7" fmla="*/ 502 h 1588"/>
                <a:gd name="T8" fmla="*/ 2585 w 2590"/>
                <a:gd name="T9" fmla="*/ 543 h 1588"/>
                <a:gd name="T10" fmla="*/ 2569 w 2590"/>
                <a:gd name="T11" fmla="*/ 592 h 1588"/>
                <a:gd name="T12" fmla="*/ 2545 w 2590"/>
                <a:gd name="T13" fmla="*/ 673 h 1588"/>
                <a:gd name="T14" fmla="*/ 2539 w 2590"/>
                <a:gd name="T15" fmla="*/ 699 h 1588"/>
                <a:gd name="T16" fmla="*/ 2533 w 2590"/>
                <a:gd name="T17" fmla="*/ 756 h 1588"/>
                <a:gd name="T18" fmla="*/ 2531 w 2590"/>
                <a:gd name="T19" fmla="*/ 867 h 1588"/>
                <a:gd name="T20" fmla="*/ 2537 w 2590"/>
                <a:gd name="T21" fmla="*/ 977 h 1588"/>
                <a:gd name="T22" fmla="*/ 2558 w 2590"/>
                <a:gd name="T23" fmla="*/ 1124 h 1588"/>
                <a:gd name="T24" fmla="*/ 2545 w 2590"/>
                <a:gd name="T25" fmla="*/ 1397 h 1588"/>
                <a:gd name="T26" fmla="*/ 2502 w 2590"/>
                <a:gd name="T27" fmla="*/ 1399 h 1588"/>
                <a:gd name="T28" fmla="*/ 2436 w 2590"/>
                <a:gd name="T29" fmla="*/ 1407 h 1588"/>
                <a:gd name="T30" fmla="*/ 2388 w 2590"/>
                <a:gd name="T31" fmla="*/ 1421 h 1588"/>
                <a:gd name="T32" fmla="*/ 2355 w 2590"/>
                <a:gd name="T33" fmla="*/ 1438 h 1588"/>
                <a:gd name="T34" fmla="*/ 2318 w 2590"/>
                <a:gd name="T35" fmla="*/ 1472 h 1588"/>
                <a:gd name="T36" fmla="*/ 2285 w 2590"/>
                <a:gd name="T37" fmla="*/ 1502 h 1588"/>
                <a:gd name="T38" fmla="*/ 2255 w 2590"/>
                <a:gd name="T39" fmla="*/ 1518 h 1588"/>
                <a:gd name="T40" fmla="*/ 2234 w 2590"/>
                <a:gd name="T41" fmla="*/ 1524 h 1588"/>
                <a:gd name="T42" fmla="*/ 2212 w 2590"/>
                <a:gd name="T43" fmla="*/ 1526 h 1588"/>
                <a:gd name="T44" fmla="*/ 2190 w 2590"/>
                <a:gd name="T45" fmla="*/ 1518 h 1588"/>
                <a:gd name="T46" fmla="*/ 2142 w 2590"/>
                <a:gd name="T47" fmla="*/ 1489 h 1588"/>
                <a:gd name="T48" fmla="*/ 2106 w 2590"/>
                <a:gd name="T49" fmla="*/ 1465 h 1588"/>
                <a:gd name="T50" fmla="*/ 2079 w 2590"/>
                <a:gd name="T51" fmla="*/ 1453 h 1588"/>
                <a:gd name="T52" fmla="*/ 2052 w 2590"/>
                <a:gd name="T53" fmla="*/ 1448 h 1588"/>
                <a:gd name="T54" fmla="*/ 2038 w 2590"/>
                <a:gd name="T55" fmla="*/ 1448 h 1588"/>
                <a:gd name="T56" fmla="*/ 1682 w 2590"/>
                <a:gd name="T57" fmla="*/ 1486 h 1588"/>
                <a:gd name="T58" fmla="*/ 1600 w 2590"/>
                <a:gd name="T59" fmla="*/ 1531 h 1588"/>
                <a:gd name="T60" fmla="*/ 1403 w 2590"/>
                <a:gd name="T61" fmla="*/ 1454 h 1588"/>
                <a:gd name="T62" fmla="*/ 857 w 2590"/>
                <a:gd name="T63" fmla="*/ 1588 h 1588"/>
                <a:gd name="T64" fmla="*/ 775 w 2590"/>
                <a:gd name="T65" fmla="*/ 1505 h 1588"/>
                <a:gd name="T66" fmla="*/ 702 w 2590"/>
                <a:gd name="T67" fmla="*/ 1527 h 1588"/>
                <a:gd name="T68" fmla="*/ 671 w 2590"/>
                <a:gd name="T69" fmla="*/ 1531 h 1588"/>
                <a:gd name="T70" fmla="*/ 643 w 2590"/>
                <a:gd name="T71" fmla="*/ 1531 h 1588"/>
                <a:gd name="T72" fmla="*/ 616 w 2590"/>
                <a:gd name="T73" fmla="*/ 1526 h 1588"/>
                <a:gd name="T74" fmla="*/ 589 w 2590"/>
                <a:gd name="T75" fmla="*/ 1518 h 1588"/>
                <a:gd name="T76" fmla="*/ 533 w 2590"/>
                <a:gd name="T77" fmla="*/ 1486 h 1588"/>
                <a:gd name="T78" fmla="*/ 356 w 2590"/>
                <a:gd name="T79" fmla="*/ 1588 h 1588"/>
                <a:gd name="T80" fmla="*/ 210 w 2590"/>
                <a:gd name="T81" fmla="*/ 1454 h 1588"/>
                <a:gd name="T82" fmla="*/ 197 w 2590"/>
                <a:gd name="T83" fmla="*/ 1461 h 1588"/>
                <a:gd name="T84" fmla="*/ 153 w 2590"/>
                <a:gd name="T85" fmla="*/ 1543 h 1588"/>
                <a:gd name="T86" fmla="*/ 77 w 2590"/>
                <a:gd name="T87" fmla="*/ 1467 h 1588"/>
                <a:gd name="T88" fmla="*/ 0 w 2590"/>
                <a:gd name="T89" fmla="*/ 1461 h 1588"/>
                <a:gd name="T90" fmla="*/ 7 w 2590"/>
                <a:gd name="T91" fmla="*/ 0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90" h="1588">
                  <a:moveTo>
                    <a:pt x="7" y="0"/>
                  </a:moveTo>
                  <a:lnTo>
                    <a:pt x="7" y="0"/>
                  </a:lnTo>
                  <a:lnTo>
                    <a:pt x="2545" y="0"/>
                  </a:lnTo>
                  <a:lnTo>
                    <a:pt x="2545" y="0"/>
                  </a:lnTo>
                  <a:lnTo>
                    <a:pt x="2533" y="356"/>
                  </a:lnTo>
                  <a:lnTo>
                    <a:pt x="2533" y="356"/>
                  </a:lnTo>
                  <a:lnTo>
                    <a:pt x="2590" y="502"/>
                  </a:lnTo>
                  <a:lnTo>
                    <a:pt x="2590" y="502"/>
                  </a:lnTo>
                  <a:lnTo>
                    <a:pt x="2590" y="521"/>
                  </a:lnTo>
                  <a:lnTo>
                    <a:pt x="2585" y="543"/>
                  </a:lnTo>
                  <a:lnTo>
                    <a:pt x="2579" y="567"/>
                  </a:lnTo>
                  <a:lnTo>
                    <a:pt x="2569" y="592"/>
                  </a:lnTo>
                  <a:lnTo>
                    <a:pt x="2552" y="646"/>
                  </a:lnTo>
                  <a:lnTo>
                    <a:pt x="2545" y="673"/>
                  </a:lnTo>
                  <a:lnTo>
                    <a:pt x="2539" y="699"/>
                  </a:lnTo>
                  <a:lnTo>
                    <a:pt x="2539" y="699"/>
                  </a:lnTo>
                  <a:lnTo>
                    <a:pt x="2536" y="727"/>
                  </a:lnTo>
                  <a:lnTo>
                    <a:pt x="2533" y="756"/>
                  </a:lnTo>
                  <a:lnTo>
                    <a:pt x="2529" y="811"/>
                  </a:lnTo>
                  <a:lnTo>
                    <a:pt x="2531" y="867"/>
                  </a:lnTo>
                  <a:lnTo>
                    <a:pt x="2533" y="923"/>
                  </a:lnTo>
                  <a:lnTo>
                    <a:pt x="2537" y="977"/>
                  </a:lnTo>
                  <a:lnTo>
                    <a:pt x="2544" y="1029"/>
                  </a:lnTo>
                  <a:lnTo>
                    <a:pt x="2558" y="1124"/>
                  </a:lnTo>
                  <a:lnTo>
                    <a:pt x="2558" y="1124"/>
                  </a:lnTo>
                  <a:lnTo>
                    <a:pt x="2545" y="1397"/>
                  </a:lnTo>
                  <a:lnTo>
                    <a:pt x="2545" y="1397"/>
                  </a:lnTo>
                  <a:lnTo>
                    <a:pt x="2502" y="1399"/>
                  </a:lnTo>
                  <a:lnTo>
                    <a:pt x="2467" y="1402"/>
                  </a:lnTo>
                  <a:lnTo>
                    <a:pt x="2436" y="1407"/>
                  </a:lnTo>
                  <a:lnTo>
                    <a:pt x="2410" y="1413"/>
                  </a:lnTo>
                  <a:lnTo>
                    <a:pt x="2388" y="1421"/>
                  </a:lnTo>
                  <a:lnTo>
                    <a:pt x="2369" y="1429"/>
                  </a:lnTo>
                  <a:lnTo>
                    <a:pt x="2355" y="1438"/>
                  </a:lnTo>
                  <a:lnTo>
                    <a:pt x="2341" y="1450"/>
                  </a:lnTo>
                  <a:lnTo>
                    <a:pt x="2318" y="1472"/>
                  </a:lnTo>
                  <a:lnTo>
                    <a:pt x="2298" y="1492"/>
                  </a:lnTo>
                  <a:lnTo>
                    <a:pt x="2285" y="1502"/>
                  </a:lnTo>
                  <a:lnTo>
                    <a:pt x="2271" y="1510"/>
                  </a:lnTo>
                  <a:lnTo>
                    <a:pt x="2255" y="1518"/>
                  </a:lnTo>
                  <a:lnTo>
                    <a:pt x="2234" y="1524"/>
                  </a:lnTo>
                  <a:lnTo>
                    <a:pt x="2234" y="1524"/>
                  </a:lnTo>
                  <a:lnTo>
                    <a:pt x="2223" y="1526"/>
                  </a:lnTo>
                  <a:lnTo>
                    <a:pt x="2212" y="1526"/>
                  </a:lnTo>
                  <a:lnTo>
                    <a:pt x="2201" y="1523"/>
                  </a:lnTo>
                  <a:lnTo>
                    <a:pt x="2190" y="1518"/>
                  </a:lnTo>
                  <a:lnTo>
                    <a:pt x="2166" y="1505"/>
                  </a:lnTo>
                  <a:lnTo>
                    <a:pt x="2142" y="1489"/>
                  </a:lnTo>
                  <a:lnTo>
                    <a:pt x="2118" y="1472"/>
                  </a:lnTo>
                  <a:lnTo>
                    <a:pt x="2106" y="1465"/>
                  </a:lnTo>
                  <a:lnTo>
                    <a:pt x="2093" y="1459"/>
                  </a:lnTo>
                  <a:lnTo>
                    <a:pt x="2079" y="1453"/>
                  </a:lnTo>
                  <a:lnTo>
                    <a:pt x="2066" y="1450"/>
                  </a:lnTo>
                  <a:lnTo>
                    <a:pt x="2052" y="1448"/>
                  </a:lnTo>
                  <a:lnTo>
                    <a:pt x="2038" y="1448"/>
                  </a:lnTo>
                  <a:lnTo>
                    <a:pt x="2038" y="1448"/>
                  </a:lnTo>
                  <a:lnTo>
                    <a:pt x="1682" y="1486"/>
                  </a:lnTo>
                  <a:lnTo>
                    <a:pt x="1682" y="1486"/>
                  </a:lnTo>
                  <a:lnTo>
                    <a:pt x="1600" y="1531"/>
                  </a:lnTo>
                  <a:lnTo>
                    <a:pt x="1600" y="1531"/>
                  </a:lnTo>
                  <a:lnTo>
                    <a:pt x="1403" y="1454"/>
                  </a:lnTo>
                  <a:lnTo>
                    <a:pt x="1403" y="1454"/>
                  </a:lnTo>
                  <a:lnTo>
                    <a:pt x="857" y="1588"/>
                  </a:lnTo>
                  <a:lnTo>
                    <a:pt x="857" y="1588"/>
                  </a:lnTo>
                  <a:lnTo>
                    <a:pt x="775" y="1505"/>
                  </a:lnTo>
                  <a:lnTo>
                    <a:pt x="775" y="1505"/>
                  </a:lnTo>
                  <a:lnTo>
                    <a:pt x="737" y="1518"/>
                  </a:lnTo>
                  <a:lnTo>
                    <a:pt x="702" y="1527"/>
                  </a:lnTo>
                  <a:lnTo>
                    <a:pt x="686" y="1529"/>
                  </a:lnTo>
                  <a:lnTo>
                    <a:pt x="671" y="1531"/>
                  </a:lnTo>
                  <a:lnTo>
                    <a:pt x="657" y="1531"/>
                  </a:lnTo>
                  <a:lnTo>
                    <a:pt x="643" y="1531"/>
                  </a:lnTo>
                  <a:lnTo>
                    <a:pt x="629" y="1529"/>
                  </a:lnTo>
                  <a:lnTo>
                    <a:pt x="616" y="1526"/>
                  </a:lnTo>
                  <a:lnTo>
                    <a:pt x="603" y="1523"/>
                  </a:lnTo>
                  <a:lnTo>
                    <a:pt x="589" y="1518"/>
                  </a:lnTo>
                  <a:lnTo>
                    <a:pt x="562" y="1504"/>
                  </a:lnTo>
                  <a:lnTo>
                    <a:pt x="533" y="1486"/>
                  </a:lnTo>
                  <a:lnTo>
                    <a:pt x="533" y="1486"/>
                  </a:lnTo>
                  <a:lnTo>
                    <a:pt x="356" y="1588"/>
                  </a:lnTo>
                  <a:lnTo>
                    <a:pt x="356" y="1588"/>
                  </a:lnTo>
                  <a:lnTo>
                    <a:pt x="210" y="1454"/>
                  </a:lnTo>
                  <a:lnTo>
                    <a:pt x="210" y="1454"/>
                  </a:lnTo>
                  <a:lnTo>
                    <a:pt x="197" y="1461"/>
                  </a:lnTo>
                  <a:lnTo>
                    <a:pt x="197" y="1461"/>
                  </a:lnTo>
                  <a:lnTo>
                    <a:pt x="153" y="1543"/>
                  </a:lnTo>
                  <a:lnTo>
                    <a:pt x="153" y="1543"/>
                  </a:lnTo>
                  <a:lnTo>
                    <a:pt x="77" y="1467"/>
                  </a:lnTo>
                  <a:lnTo>
                    <a:pt x="77" y="1467"/>
                  </a:lnTo>
                  <a:lnTo>
                    <a:pt x="0" y="1461"/>
                  </a:lnTo>
                  <a:lnTo>
                    <a:pt x="0" y="146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1043608" y="3935958"/>
              <a:ext cx="244827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/>
                <a:t>‘Wildlife </a:t>
              </a:r>
              <a:r>
                <a:rPr lang="en-US" sz="1600" b="1" dirty="0"/>
                <a:t>Trade, Wildlife Crimes and Species Protection in Indonesia: </a:t>
              </a:r>
              <a:r>
                <a:rPr lang="en-US" sz="1600" b="1" dirty="0" smtClean="0"/>
                <a:t>Policy </a:t>
              </a:r>
              <a:r>
                <a:rPr lang="en-US" sz="1600" b="1" dirty="0"/>
                <a:t>and Legal </a:t>
              </a:r>
              <a:r>
                <a:rPr lang="en-US" sz="1600" b="1" dirty="0" smtClean="0"/>
                <a:t>Context’</a:t>
              </a:r>
              <a:endParaRPr lang="en-GB" sz="1600" b="1" dirty="0"/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3642817" y="3356992"/>
            <a:ext cx="2585367" cy="1440160"/>
            <a:chOff x="3642817" y="3356992"/>
            <a:chExt cx="2585367" cy="1440160"/>
          </a:xfrm>
        </p:grpSpPr>
        <p:sp>
          <p:nvSpPr>
            <p:cNvPr id="281" name="Freeform 158"/>
            <p:cNvSpPr>
              <a:spLocks/>
            </p:cNvSpPr>
            <p:nvPr/>
          </p:nvSpPr>
          <p:spPr bwMode="auto">
            <a:xfrm>
              <a:off x="3642817" y="3356992"/>
              <a:ext cx="2513359" cy="1440160"/>
            </a:xfrm>
            <a:custGeom>
              <a:avLst/>
              <a:gdLst>
                <a:gd name="T0" fmla="*/ 7 w 2590"/>
                <a:gd name="T1" fmla="*/ 0 h 1588"/>
                <a:gd name="T2" fmla="*/ 2545 w 2590"/>
                <a:gd name="T3" fmla="*/ 0 h 1588"/>
                <a:gd name="T4" fmla="*/ 2533 w 2590"/>
                <a:gd name="T5" fmla="*/ 356 h 1588"/>
                <a:gd name="T6" fmla="*/ 2590 w 2590"/>
                <a:gd name="T7" fmla="*/ 502 h 1588"/>
                <a:gd name="T8" fmla="*/ 2585 w 2590"/>
                <a:gd name="T9" fmla="*/ 543 h 1588"/>
                <a:gd name="T10" fmla="*/ 2569 w 2590"/>
                <a:gd name="T11" fmla="*/ 592 h 1588"/>
                <a:gd name="T12" fmla="*/ 2545 w 2590"/>
                <a:gd name="T13" fmla="*/ 673 h 1588"/>
                <a:gd name="T14" fmla="*/ 2539 w 2590"/>
                <a:gd name="T15" fmla="*/ 699 h 1588"/>
                <a:gd name="T16" fmla="*/ 2533 w 2590"/>
                <a:gd name="T17" fmla="*/ 756 h 1588"/>
                <a:gd name="T18" fmla="*/ 2531 w 2590"/>
                <a:gd name="T19" fmla="*/ 867 h 1588"/>
                <a:gd name="T20" fmla="*/ 2537 w 2590"/>
                <a:gd name="T21" fmla="*/ 977 h 1588"/>
                <a:gd name="T22" fmla="*/ 2558 w 2590"/>
                <a:gd name="T23" fmla="*/ 1124 h 1588"/>
                <a:gd name="T24" fmla="*/ 2545 w 2590"/>
                <a:gd name="T25" fmla="*/ 1397 h 1588"/>
                <a:gd name="T26" fmla="*/ 2502 w 2590"/>
                <a:gd name="T27" fmla="*/ 1399 h 1588"/>
                <a:gd name="T28" fmla="*/ 2436 w 2590"/>
                <a:gd name="T29" fmla="*/ 1407 h 1588"/>
                <a:gd name="T30" fmla="*/ 2388 w 2590"/>
                <a:gd name="T31" fmla="*/ 1421 h 1588"/>
                <a:gd name="T32" fmla="*/ 2355 w 2590"/>
                <a:gd name="T33" fmla="*/ 1438 h 1588"/>
                <a:gd name="T34" fmla="*/ 2318 w 2590"/>
                <a:gd name="T35" fmla="*/ 1472 h 1588"/>
                <a:gd name="T36" fmla="*/ 2285 w 2590"/>
                <a:gd name="T37" fmla="*/ 1502 h 1588"/>
                <a:gd name="T38" fmla="*/ 2255 w 2590"/>
                <a:gd name="T39" fmla="*/ 1518 h 1588"/>
                <a:gd name="T40" fmla="*/ 2234 w 2590"/>
                <a:gd name="T41" fmla="*/ 1524 h 1588"/>
                <a:gd name="T42" fmla="*/ 2212 w 2590"/>
                <a:gd name="T43" fmla="*/ 1526 h 1588"/>
                <a:gd name="T44" fmla="*/ 2190 w 2590"/>
                <a:gd name="T45" fmla="*/ 1518 h 1588"/>
                <a:gd name="T46" fmla="*/ 2142 w 2590"/>
                <a:gd name="T47" fmla="*/ 1489 h 1588"/>
                <a:gd name="T48" fmla="*/ 2106 w 2590"/>
                <a:gd name="T49" fmla="*/ 1465 h 1588"/>
                <a:gd name="T50" fmla="*/ 2079 w 2590"/>
                <a:gd name="T51" fmla="*/ 1453 h 1588"/>
                <a:gd name="T52" fmla="*/ 2052 w 2590"/>
                <a:gd name="T53" fmla="*/ 1448 h 1588"/>
                <a:gd name="T54" fmla="*/ 2038 w 2590"/>
                <a:gd name="T55" fmla="*/ 1448 h 1588"/>
                <a:gd name="T56" fmla="*/ 1682 w 2590"/>
                <a:gd name="T57" fmla="*/ 1486 h 1588"/>
                <a:gd name="T58" fmla="*/ 1600 w 2590"/>
                <a:gd name="T59" fmla="*/ 1531 h 1588"/>
                <a:gd name="T60" fmla="*/ 1403 w 2590"/>
                <a:gd name="T61" fmla="*/ 1454 h 1588"/>
                <a:gd name="T62" fmla="*/ 857 w 2590"/>
                <a:gd name="T63" fmla="*/ 1588 h 1588"/>
                <a:gd name="T64" fmla="*/ 775 w 2590"/>
                <a:gd name="T65" fmla="*/ 1505 h 1588"/>
                <a:gd name="T66" fmla="*/ 702 w 2590"/>
                <a:gd name="T67" fmla="*/ 1527 h 1588"/>
                <a:gd name="T68" fmla="*/ 671 w 2590"/>
                <a:gd name="T69" fmla="*/ 1531 h 1588"/>
                <a:gd name="T70" fmla="*/ 643 w 2590"/>
                <a:gd name="T71" fmla="*/ 1531 h 1588"/>
                <a:gd name="T72" fmla="*/ 616 w 2590"/>
                <a:gd name="T73" fmla="*/ 1526 h 1588"/>
                <a:gd name="T74" fmla="*/ 589 w 2590"/>
                <a:gd name="T75" fmla="*/ 1518 h 1588"/>
                <a:gd name="T76" fmla="*/ 533 w 2590"/>
                <a:gd name="T77" fmla="*/ 1486 h 1588"/>
                <a:gd name="T78" fmla="*/ 356 w 2590"/>
                <a:gd name="T79" fmla="*/ 1588 h 1588"/>
                <a:gd name="T80" fmla="*/ 210 w 2590"/>
                <a:gd name="T81" fmla="*/ 1454 h 1588"/>
                <a:gd name="T82" fmla="*/ 197 w 2590"/>
                <a:gd name="T83" fmla="*/ 1461 h 1588"/>
                <a:gd name="T84" fmla="*/ 153 w 2590"/>
                <a:gd name="T85" fmla="*/ 1543 h 1588"/>
                <a:gd name="T86" fmla="*/ 77 w 2590"/>
                <a:gd name="T87" fmla="*/ 1467 h 1588"/>
                <a:gd name="T88" fmla="*/ 0 w 2590"/>
                <a:gd name="T89" fmla="*/ 1461 h 1588"/>
                <a:gd name="T90" fmla="*/ 7 w 2590"/>
                <a:gd name="T91" fmla="*/ 0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90" h="1588">
                  <a:moveTo>
                    <a:pt x="7" y="0"/>
                  </a:moveTo>
                  <a:lnTo>
                    <a:pt x="7" y="0"/>
                  </a:lnTo>
                  <a:lnTo>
                    <a:pt x="2545" y="0"/>
                  </a:lnTo>
                  <a:lnTo>
                    <a:pt x="2545" y="0"/>
                  </a:lnTo>
                  <a:lnTo>
                    <a:pt x="2533" y="356"/>
                  </a:lnTo>
                  <a:lnTo>
                    <a:pt x="2533" y="356"/>
                  </a:lnTo>
                  <a:lnTo>
                    <a:pt x="2590" y="502"/>
                  </a:lnTo>
                  <a:lnTo>
                    <a:pt x="2590" y="502"/>
                  </a:lnTo>
                  <a:lnTo>
                    <a:pt x="2590" y="521"/>
                  </a:lnTo>
                  <a:lnTo>
                    <a:pt x="2585" y="543"/>
                  </a:lnTo>
                  <a:lnTo>
                    <a:pt x="2579" y="567"/>
                  </a:lnTo>
                  <a:lnTo>
                    <a:pt x="2569" y="592"/>
                  </a:lnTo>
                  <a:lnTo>
                    <a:pt x="2552" y="646"/>
                  </a:lnTo>
                  <a:lnTo>
                    <a:pt x="2545" y="673"/>
                  </a:lnTo>
                  <a:lnTo>
                    <a:pt x="2539" y="699"/>
                  </a:lnTo>
                  <a:lnTo>
                    <a:pt x="2539" y="699"/>
                  </a:lnTo>
                  <a:lnTo>
                    <a:pt x="2536" y="727"/>
                  </a:lnTo>
                  <a:lnTo>
                    <a:pt x="2533" y="756"/>
                  </a:lnTo>
                  <a:lnTo>
                    <a:pt x="2529" y="811"/>
                  </a:lnTo>
                  <a:lnTo>
                    <a:pt x="2531" y="867"/>
                  </a:lnTo>
                  <a:lnTo>
                    <a:pt x="2533" y="923"/>
                  </a:lnTo>
                  <a:lnTo>
                    <a:pt x="2537" y="977"/>
                  </a:lnTo>
                  <a:lnTo>
                    <a:pt x="2544" y="1029"/>
                  </a:lnTo>
                  <a:lnTo>
                    <a:pt x="2558" y="1124"/>
                  </a:lnTo>
                  <a:lnTo>
                    <a:pt x="2558" y="1124"/>
                  </a:lnTo>
                  <a:lnTo>
                    <a:pt x="2545" y="1397"/>
                  </a:lnTo>
                  <a:lnTo>
                    <a:pt x="2545" y="1397"/>
                  </a:lnTo>
                  <a:lnTo>
                    <a:pt x="2502" y="1399"/>
                  </a:lnTo>
                  <a:lnTo>
                    <a:pt x="2467" y="1402"/>
                  </a:lnTo>
                  <a:lnTo>
                    <a:pt x="2436" y="1407"/>
                  </a:lnTo>
                  <a:lnTo>
                    <a:pt x="2410" y="1413"/>
                  </a:lnTo>
                  <a:lnTo>
                    <a:pt x="2388" y="1421"/>
                  </a:lnTo>
                  <a:lnTo>
                    <a:pt x="2369" y="1429"/>
                  </a:lnTo>
                  <a:lnTo>
                    <a:pt x="2355" y="1438"/>
                  </a:lnTo>
                  <a:lnTo>
                    <a:pt x="2341" y="1450"/>
                  </a:lnTo>
                  <a:lnTo>
                    <a:pt x="2318" y="1472"/>
                  </a:lnTo>
                  <a:lnTo>
                    <a:pt x="2298" y="1492"/>
                  </a:lnTo>
                  <a:lnTo>
                    <a:pt x="2285" y="1502"/>
                  </a:lnTo>
                  <a:lnTo>
                    <a:pt x="2271" y="1510"/>
                  </a:lnTo>
                  <a:lnTo>
                    <a:pt x="2255" y="1518"/>
                  </a:lnTo>
                  <a:lnTo>
                    <a:pt x="2234" y="1524"/>
                  </a:lnTo>
                  <a:lnTo>
                    <a:pt x="2234" y="1524"/>
                  </a:lnTo>
                  <a:lnTo>
                    <a:pt x="2223" y="1526"/>
                  </a:lnTo>
                  <a:lnTo>
                    <a:pt x="2212" y="1526"/>
                  </a:lnTo>
                  <a:lnTo>
                    <a:pt x="2201" y="1523"/>
                  </a:lnTo>
                  <a:lnTo>
                    <a:pt x="2190" y="1518"/>
                  </a:lnTo>
                  <a:lnTo>
                    <a:pt x="2166" y="1505"/>
                  </a:lnTo>
                  <a:lnTo>
                    <a:pt x="2142" y="1489"/>
                  </a:lnTo>
                  <a:lnTo>
                    <a:pt x="2118" y="1472"/>
                  </a:lnTo>
                  <a:lnTo>
                    <a:pt x="2106" y="1465"/>
                  </a:lnTo>
                  <a:lnTo>
                    <a:pt x="2093" y="1459"/>
                  </a:lnTo>
                  <a:lnTo>
                    <a:pt x="2079" y="1453"/>
                  </a:lnTo>
                  <a:lnTo>
                    <a:pt x="2066" y="1450"/>
                  </a:lnTo>
                  <a:lnTo>
                    <a:pt x="2052" y="1448"/>
                  </a:lnTo>
                  <a:lnTo>
                    <a:pt x="2038" y="1448"/>
                  </a:lnTo>
                  <a:lnTo>
                    <a:pt x="2038" y="1448"/>
                  </a:lnTo>
                  <a:lnTo>
                    <a:pt x="1682" y="1486"/>
                  </a:lnTo>
                  <a:lnTo>
                    <a:pt x="1682" y="1486"/>
                  </a:lnTo>
                  <a:lnTo>
                    <a:pt x="1600" y="1531"/>
                  </a:lnTo>
                  <a:lnTo>
                    <a:pt x="1600" y="1531"/>
                  </a:lnTo>
                  <a:lnTo>
                    <a:pt x="1403" y="1454"/>
                  </a:lnTo>
                  <a:lnTo>
                    <a:pt x="1403" y="1454"/>
                  </a:lnTo>
                  <a:lnTo>
                    <a:pt x="857" y="1588"/>
                  </a:lnTo>
                  <a:lnTo>
                    <a:pt x="857" y="1588"/>
                  </a:lnTo>
                  <a:lnTo>
                    <a:pt x="775" y="1505"/>
                  </a:lnTo>
                  <a:lnTo>
                    <a:pt x="775" y="1505"/>
                  </a:lnTo>
                  <a:lnTo>
                    <a:pt x="737" y="1518"/>
                  </a:lnTo>
                  <a:lnTo>
                    <a:pt x="702" y="1527"/>
                  </a:lnTo>
                  <a:lnTo>
                    <a:pt x="686" y="1529"/>
                  </a:lnTo>
                  <a:lnTo>
                    <a:pt x="671" y="1531"/>
                  </a:lnTo>
                  <a:lnTo>
                    <a:pt x="657" y="1531"/>
                  </a:lnTo>
                  <a:lnTo>
                    <a:pt x="643" y="1531"/>
                  </a:lnTo>
                  <a:lnTo>
                    <a:pt x="629" y="1529"/>
                  </a:lnTo>
                  <a:lnTo>
                    <a:pt x="616" y="1526"/>
                  </a:lnTo>
                  <a:lnTo>
                    <a:pt x="603" y="1523"/>
                  </a:lnTo>
                  <a:lnTo>
                    <a:pt x="589" y="1518"/>
                  </a:lnTo>
                  <a:lnTo>
                    <a:pt x="562" y="1504"/>
                  </a:lnTo>
                  <a:lnTo>
                    <a:pt x="533" y="1486"/>
                  </a:lnTo>
                  <a:lnTo>
                    <a:pt x="533" y="1486"/>
                  </a:lnTo>
                  <a:lnTo>
                    <a:pt x="356" y="1588"/>
                  </a:lnTo>
                  <a:lnTo>
                    <a:pt x="356" y="1588"/>
                  </a:lnTo>
                  <a:lnTo>
                    <a:pt x="210" y="1454"/>
                  </a:lnTo>
                  <a:lnTo>
                    <a:pt x="210" y="1454"/>
                  </a:lnTo>
                  <a:lnTo>
                    <a:pt x="197" y="1461"/>
                  </a:lnTo>
                  <a:lnTo>
                    <a:pt x="197" y="1461"/>
                  </a:lnTo>
                  <a:lnTo>
                    <a:pt x="153" y="1543"/>
                  </a:lnTo>
                  <a:lnTo>
                    <a:pt x="153" y="1543"/>
                  </a:lnTo>
                  <a:lnTo>
                    <a:pt x="77" y="1467"/>
                  </a:lnTo>
                  <a:lnTo>
                    <a:pt x="77" y="1467"/>
                  </a:lnTo>
                  <a:lnTo>
                    <a:pt x="0" y="1461"/>
                  </a:lnTo>
                  <a:lnTo>
                    <a:pt x="0" y="146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3656384" y="3359894"/>
              <a:ext cx="25718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1" dirty="0" smtClean="0"/>
                <a:t>‘Wildlife </a:t>
              </a:r>
              <a:r>
                <a:rPr lang="en-GB" sz="1600" b="1" dirty="0"/>
                <a:t>Crime in Indonesia: A rapid assessment of the current knowledge, trends and priority </a:t>
              </a:r>
              <a:r>
                <a:rPr lang="en-GB" sz="1600" b="1" dirty="0" smtClean="0"/>
                <a:t>actions’</a:t>
              </a:r>
              <a:endParaRPr lang="en-GB" sz="1600" dirty="0"/>
            </a:p>
          </p:txBody>
        </p:sp>
      </p:grpSp>
      <p:cxnSp>
        <p:nvCxnSpPr>
          <p:cNvPr id="268" name="Straight Connector 267"/>
          <p:cNvCxnSpPr>
            <a:stCxn id="257" idx="2"/>
          </p:cNvCxnSpPr>
          <p:nvPr/>
        </p:nvCxnSpPr>
        <p:spPr>
          <a:xfrm flipH="1">
            <a:off x="4667076" y="2907556"/>
            <a:ext cx="1" cy="44943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2123729" y="3420318"/>
            <a:ext cx="0" cy="3994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Group 286"/>
          <p:cNvGrpSpPr/>
          <p:nvPr/>
        </p:nvGrpSpPr>
        <p:grpSpPr>
          <a:xfrm>
            <a:off x="6275015" y="2876931"/>
            <a:ext cx="2257425" cy="942801"/>
            <a:chOff x="6275015" y="2876931"/>
            <a:chExt cx="2257425" cy="942801"/>
          </a:xfrm>
        </p:grpSpPr>
        <p:sp>
          <p:nvSpPr>
            <p:cNvPr id="284" name="Freeform 158"/>
            <p:cNvSpPr>
              <a:spLocks/>
            </p:cNvSpPr>
            <p:nvPr/>
          </p:nvSpPr>
          <p:spPr bwMode="auto">
            <a:xfrm>
              <a:off x="6275015" y="2876931"/>
              <a:ext cx="1825377" cy="942801"/>
            </a:xfrm>
            <a:custGeom>
              <a:avLst/>
              <a:gdLst>
                <a:gd name="T0" fmla="*/ 7 w 2590"/>
                <a:gd name="T1" fmla="*/ 0 h 1588"/>
                <a:gd name="T2" fmla="*/ 2545 w 2590"/>
                <a:gd name="T3" fmla="*/ 0 h 1588"/>
                <a:gd name="T4" fmla="*/ 2533 w 2590"/>
                <a:gd name="T5" fmla="*/ 356 h 1588"/>
                <a:gd name="T6" fmla="*/ 2590 w 2590"/>
                <a:gd name="T7" fmla="*/ 502 h 1588"/>
                <a:gd name="T8" fmla="*/ 2585 w 2590"/>
                <a:gd name="T9" fmla="*/ 543 h 1588"/>
                <a:gd name="T10" fmla="*/ 2569 w 2590"/>
                <a:gd name="T11" fmla="*/ 592 h 1588"/>
                <a:gd name="T12" fmla="*/ 2545 w 2590"/>
                <a:gd name="T13" fmla="*/ 673 h 1588"/>
                <a:gd name="T14" fmla="*/ 2539 w 2590"/>
                <a:gd name="T15" fmla="*/ 699 h 1588"/>
                <a:gd name="T16" fmla="*/ 2533 w 2590"/>
                <a:gd name="T17" fmla="*/ 756 h 1588"/>
                <a:gd name="T18" fmla="*/ 2531 w 2590"/>
                <a:gd name="T19" fmla="*/ 867 h 1588"/>
                <a:gd name="T20" fmla="*/ 2537 w 2590"/>
                <a:gd name="T21" fmla="*/ 977 h 1588"/>
                <a:gd name="T22" fmla="*/ 2558 w 2590"/>
                <a:gd name="T23" fmla="*/ 1124 h 1588"/>
                <a:gd name="T24" fmla="*/ 2545 w 2590"/>
                <a:gd name="T25" fmla="*/ 1397 h 1588"/>
                <a:gd name="T26" fmla="*/ 2502 w 2590"/>
                <a:gd name="T27" fmla="*/ 1399 h 1588"/>
                <a:gd name="T28" fmla="*/ 2436 w 2590"/>
                <a:gd name="T29" fmla="*/ 1407 h 1588"/>
                <a:gd name="T30" fmla="*/ 2388 w 2590"/>
                <a:gd name="T31" fmla="*/ 1421 h 1588"/>
                <a:gd name="T32" fmla="*/ 2355 w 2590"/>
                <a:gd name="T33" fmla="*/ 1438 h 1588"/>
                <a:gd name="T34" fmla="*/ 2318 w 2590"/>
                <a:gd name="T35" fmla="*/ 1472 h 1588"/>
                <a:gd name="T36" fmla="*/ 2285 w 2590"/>
                <a:gd name="T37" fmla="*/ 1502 h 1588"/>
                <a:gd name="T38" fmla="*/ 2255 w 2590"/>
                <a:gd name="T39" fmla="*/ 1518 h 1588"/>
                <a:gd name="T40" fmla="*/ 2234 w 2590"/>
                <a:gd name="T41" fmla="*/ 1524 h 1588"/>
                <a:gd name="T42" fmla="*/ 2212 w 2590"/>
                <a:gd name="T43" fmla="*/ 1526 h 1588"/>
                <a:gd name="T44" fmla="*/ 2190 w 2590"/>
                <a:gd name="T45" fmla="*/ 1518 h 1588"/>
                <a:gd name="T46" fmla="*/ 2142 w 2590"/>
                <a:gd name="T47" fmla="*/ 1489 h 1588"/>
                <a:gd name="T48" fmla="*/ 2106 w 2590"/>
                <a:gd name="T49" fmla="*/ 1465 h 1588"/>
                <a:gd name="T50" fmla="*/ 2079 w 2590"/>
                <a:gd name="T51" fmla="*/ 1453 h 1588"/>
                <a:gd name="T52" fmla="*/ 2052 w 2590"/>
                <a:gd name="T53" fmla="*/ 1448 h 1588"/>
                <a:gd name="T54" fmla="*/ 2038 w 2590"/>
                <a:gd name="T55" fmla="*/ 1448 h 1588"/>
                <a:gd name="T56" fmla="*/ 1682 w 2590"/>
                <a:gd name="T57" fmla="*/ 1486 h 1588"/>
                <a:gd name="T58" fmla="*/ 1600 w 2590"/>
                <a:gd name="T59" fmla="*/ 1531 h 1588"/>
                <a:gd name="T60" fmla="*/ 1403 w 2590"/>
                <a:gd name="T61" fmla="*/ 1454 h 1588"/>
                <a:gd name="T62" fmla="*/ 857 w 2590"/>
                <a:gd name="T63" fmla="*/ 1588 h 1588"/>
                <a:gd name="T64" fmla="*/ 775 w 2590"/>
                <a:gd name="T65" fmla="*/ 1505 h 1588"/>
                <a:gd name="T66" fmla="*/ 702 w 2590"/>
                <a:gd name="T67" fmla="*/ 1527 h 1588"/>
                <a:gd name="T68" fmla="*/ 671 w 2590"/>
                <a:gd name="T69" fmla="*/ 1531 h 1588"/>
                <a:gd name="T70" fmla="*/ 643 w 2590"/>
                <a:gd name="T71" fmla="*/ 1531 h 1588"/>
                <a:gd name="T72" fmla="*/ 616 w 2590"/>
                <a:gd name="T73" fmla="*/ 1526 h 1588"/>
                <a:gd name="T74" fmla="*/ 589 w 2590"/>
                <a:gd name="T75" fmla="*/ 1518 h 1588"/>
                <a:gd name="T76" fmla="*/ 533 w 2590"/>
                <a:gd name="T77" fmla="*/ 1486 h 1588"/>
                <a:gd name="T78" fmla="*/ 356 w 2590"/>
                <a:gd name="T79" fmla="*/ 1588 h 1588"/>
                <a:gd name="T80" fmla="*/ 210 w 2590"/>
                <a:gd name="T81" fmla="*/ 1454 h 1588"/>
                <a:gd name="T82" fmla="*/ 197 w 2590"/>
                <a:gd name="T83" fmla="*/ 1461 h 1588"/>
                <a:gd name="T84" fmla="*/ 153 w 2590"/>
                <a:gd name="T85" fmla="*/ 1543 h 1588"/>
                <a:gd name="T86" fmla="*/ 77 w 2590"/>
                <a:gd name="T87" fmla="*/ 1467 h 1588"/>
                <a:gd name="T88" fmla="*/ 0 w 2590"/>
                <a:gd name="T89" fmla="*/ 1461 h 1588"/>
                <a:gd name="T90" fmla="*/ 7 w 2590"/>
                <a:gd name="T91" fmla="*/ 0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90" h="1588">
                  <a:moveTo>
                    <a:pt x="7" y="0"/>
                  </a:moveTo>
                  <a:lnTo>
                    <a:pt x="7" y="0"/>
                  </a:lnTo>
                  <a:lnTo>
                    <a:pt x="2545" y="0"/>
                  </a:lnTo>
                  <a:lnTo>
                    <a:pt x="2545" y="0"/>
                  </a:lnTo>
                  <a:lnTo>
                    <a:pt x="2533" y="356"/>
                  </a:lnTo>
                  <a:lnTo>
                    <a:pt x="2533" y="356"/>
                  </a:lnTo>
                  <a:lnTo>
                    <a:pt x="2590" y="502"/>
                  </a:lnTo>
                  <a:lnTo>
                    <a:pt x="2590" y="502"/>
                  </a:lnTo>
                  <a:lnTo>
                    <a:pt x="2590" y="521"/>
                  </a:lnTo>
                  <a:lnTo>
                    <a:pt x="2585" y="543"/>
                  </a:lnTo>
                  <a:lnTo>
                    <a:pt x="2579" y="567"/>
                  </a:lnTo>
                  <a:lnTo>
                    <a:pt x="2569" y="592"/>
                  </a:lnTo>
                  <a:lnTo>
                    <a:pt x="2552" y="646"/>
                  </a:lnTo>
                  <a:lnTo>
                    <a:pt x="2545" y="673"/>
                  </a:lnTo>
                  <a:lnTo>
                    <a:pt x="2539" y="699"/>
                  </a:lnTo>
                  <a:lnTo>
                    <a:pt x="2539" y="699"/>
                  </a:lnTo>
                  <a:lnTo>
                    <a:pt x="2536" y="727"/>
                  </a:lnTo>
                  <a:lnTo>
                    <a:pt x="2533" y="756"/>
                  </a:lnTo>
                  <a:lnTo>
                    <a:pt x="2529" y="811"/>
                  </a:lnTo>
                  <a:lnTo>
                    <a:pt x="2531" y="867"/>
                  </a:lnTo>
                  <a:lnTo>
                    <a:pt x="2533" y="923"/>
                  </a:lnTo>
                  <a:lnTo>
                    <a:pt x="2537" y="977"/>
                  </a:lnTo>
                  <a:lnTo>
                    <a:pt x="2544" y="1029"/>
                  </a:lnTo>
                  <a:lnTo>
                    <a:pt x="2558" y="1124"/>
                  </a:lnTo>
                  <a:lnTo>
                    <a:pt x="2558" y="1124"/>
                  </a:lnTo>
                  <a:lnTo>
                    <a:pt x="2545" y="1397"/>
                  </a:lnTo>
                  <a:lnTo>
                    <a:pt x="2545" y="1397"/>
                  </a:lnTo>
                  <a:lnTo>
                    <a:pt x="2502" y="1399"/>
                  </a:lnTo>
                  <a:lnTo>
                    <a:pt x="2467" y="1402"/>
                  </a:lnTo>
                  <a:lnTo>
                    <a:pt x="2436" y="1407"/>
                  </a:lnTo>
                  <a:lnTo>
                    <a:pt x="2410" y="1413"/>
                  </a:lnTo>
                  <a:lnTo>
                    <a:pt x="2388" y="1421"/>
                  </a:lnTo>
                  <a:lnTo>
                    <a:pt x="2369" y="1429"/>
                  </a:lnTo>
                  <a:lnTo>
                    <a:pt x="2355" y="1438"/>
                  </a:lnTo>
                  <a:lnTo>
                    <a:pt x="2341" y="1450"/>
                  </a:lnTo>
                  <a:lnTo>
                    <a:pt x="2318" y="1472"/>
                  </a:lnTo>
                  <a:lnTo>
                    <a:pt x="2298" y="1492"/>
                  </a:lnTo>
                  <a:lnTo>
                    <a:pt x="2285" y="1502"/>
                  </a:lnTo>
                  <a:lnTo>
                    <a:pt x="2271" y="1510"/>
                  </a:lnTo>
                  <a:lnTo>
                    <a:pt x="2255" y="1518"/>
                  </a:lnTo>
                  <a:lnTo>
                    <a:pt x="2234" y="1524"/>
                  </a:lnTo>
                  <a:lnTo>
                    <a:pt x="2234" y="1524"/>
                  </a:lnTo>
                  <a:lnTo>
                    <a:pt x="2223" y="1526"/>
                  </a:lnTo>
                  <a:lnTo>
                    <a:pt x="2212" y="1526"/>
                  </a:lnTo>
                  <a:lnTo>
                    <a:pt x="2201" y="1523"/>
                  </a:lnTo>
                  <a:lnTo>
                    <a:pt x="2190" y="1518"/>
                  </a:lnTo>
                  <a:lnTo>
                    <a:pt x="2166" y="1505"/>
                  </a:lnTo>
                  <a:lnTo>
                    <a:pt x="2142" y="1489"/>
                  </a:lnTo>
                  <a:lnTo>
                    <a:pt x="2118" y="1472"/>
                  </a:lnTo>
                  <a:lnTo>
                    <a:pt x="2106" y="1465"/>
                  </a:lnTo>
                  <a:lnTo>
                    <a:pt x="2093" y="1459"/>
                  </a:lnTo>
                  <a:lnTo>
                    <a:pt x="2079" y="1453"/>
                  </a:lnTo>
                  <a:lnTo>
                    <a:pt x="2066" y="1450"/>
                  </a:lnTo>
                  <a:lnTo>
                    <a:pt x="2052" y="1448"/>
                  </a:lnTo>
                  <a:lnTo>
                    <a:pt x="2038" y="1448"/>
                  </a:lnTo>
                  <a:lnTo>
                    <a:pt x="2038" y="1448"/>
                  </a:lnTo>
                  <a:lnTo>
                    <a:pt x="1682" y="1486"/>
                  </a:lnTo>
                  <a:lnTo>
                    <a:pt x="1682" y="1486"/>
                  </a:lnTo>
                  <a:lnTo>
                    <a:pt x="1600" y="1531"/>
                  </a:lnTo>
                  <a:lnTo>
                    <a:pt x="1600" y="1531"/>
                  </a:lnTo>
                  <a:lnTo>
                    <a:pt x="1403" y="1454"/>
                  </a:lnTo>
                  <a:lnTo>
                    <a:pt x="1403" y="1454"/>
                  </a:lnTo>
                  <a:lnTo>
                    <a:pt x="857" y="1588"/>
                  </a:lnTo>
                  <a:lnTo>
                    <a:pt x="857" y="1588"/>
                  </a:lnTo>
                  <a:lnTo>
                    <a:pt x="775" y="1505"/>
                  </a:lnTo>
                  <a:lnTo>
                    <a:pt x="775" y="1505"/>
                  </a:lnTo>
                  <a:lnTo>
                    <a:pt x="737" y="1518"/>
                  </a:lnTo>
                  <a:lnTo>
                    <a:pt x="702" y="1527"/>
                  </a:lnTo>
                  <a:lnTo>
                    <a:pt x="686" y="1529"/>
                  </a:lnTo>
                  <a:lnTo>
                    <a:pt x="671" y="1531"/>
                  </a:lnTo>
                  <a:lnTo>
                    <a:pt x="657" y="1531"/>
                  </a:lnTo>
                  <a:lnTo>
                    <a:pt x="643" y="1531"/>
                  </a:lnTo>
                  <a:lnTo>
                    <a:pt x="629" y="1529"/>
                  </a:lnTo>
                  <a:lnTo>
                    <a:pt x="616" y="1526"/>
                  </a:lnTo>
                  <a:lnTo>
                    <a:pt x="603" y="1523"/>
                  </a:lnTo>
                  <a:lnTo>
                    <a:pt x="589" y="1518"/>
                  </a:lnTo>
                  <a:lnTo>
                    <a:pt x="562" y="1504"/>
                  </a:lnTo>
                  <a:lnTo>
                    <a:pt x="533" y="1486"/>
                  </a:lnTo>
                  <a:lnTo>
                    <a:pt x="533" y="1486"/>
                  </a:lnTo>
                  <a:lnTo>
                    <a:pt x="356" y="1588"/>
                  </a:lnTo>
                  <a:lnTo>
                    <a:pt x="356" y="1588"/>
                  </a:lnTo>
                  <a:lnTo>
                    <a:pt x="210" y="1454"/>
                  </a:lnTo>
                  <a:lnTo>
                    <a:pt x="210" y="1454"/>
                  </a:lnTo>
                  <a:lnTo>
                    <a:pt x="197" y="1461"/>
                  </a:lnTo>
                  <a:lnTo>
                    <a:pt x="197" y="1461"/>
                  </a:lnTo>
                  <a:lnTo>
                    <a:pt x="153" y="1543"/>
                  </a:lnTo>
                  <a:lnTo>
                    <a:pt x="153" y="1543"/>
                  </a:lnTo>
                  <a:lnTo>
                    <a:pt x="77" y="1467"/>
                  </a:lnTo>
                  <a:lnTo>
                    <a:pt x="77" y="1467"/>
                  </a:lnTo>
                  <a:lnTo>
                    <a:pt x="0" y="1461"/>
                  </a:lnTo>
                  <a:lnTo>
                    <a:pt x="0" y="146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6300192" y="2907556"/>
              <a:ext cx="223224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1" dirty="0" smtClean="0"/>
                <a:t>Strategic recommendations from both reports</a:t>
              </a:r>
              <a:endParaRPr lang="en-GB" sz="1600" dirty="0"/>
            </a:p>
          </p:txBody>
        </p:sp>
      </p:grpSp>
      <p:cxnSp>
        <p:nvCxnSpPr>
          <p:cNvPr id="278" name="Straight Connector 277"/>
          <p:cNvCxnSpPr/>
          <p:nvPr/>
        </p:nvCxnSpPr>
        <p:spPr>
          <a:xfrm>
            <a:off x="7042257" y="2394794"/>
            <a:ext cx="0" cy="5127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1985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10" y="0"/>
            <a:ext cx="8534400" cy="523875"/>
          </a:xfrm>
        </p:spPr>
        <p:txBody>
          <a:bodyPr/>
          <a:lstStyle/>
          <a:p>
            <a:r>
              <a:rPr lang="en-GB" sz="2400" cap="none" dirty="0" smtClean="0"/>
              <a:t>Wildlife Crime In Indonesia: Policy And Legal Context</a:t>
            </a:r>
            <a:endParaRPr lang="en-GB" sz="2400" cap="none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969491" y="1428121"/>
            <a:ext cx="4981575" cy="3719513"/>
            <a:chOff x="1202" y="963"/>
            <a:chExt cx="3138" cy="2343"/>
          </a:xfrm>
        </p:grpSpPr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1686" y="1167"/>
              <a:ext cx="2167" cy="201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chemeClr val="bg1"/>
                </a:solidFill>
              </a:endParaRPr>
            </a:p>
          </p:txBody>
        </p: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2953" y="2729"/>
              <a:ext cx="978" cy="577"/>
              <a:chOff x="2400" y="1968"/>
              <a:chExt cx="960" cy="960"/>
            </a:xfrm>
          </p:grpSpPr>
          <p:sp>
            <p:nvSpPr>
              <p:cNvPr id="25" name="Oval 8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blackWhite">
              <a:xfrm>
                <a:off x="2400" y="1968"/>
                <a:ext cx="960" cy="960"/>
              </a:xfrm>
              <a:prstGeom prst="ellipse">
                <a:avLst/>
              </a:prstGeom>
              <a:solidFill>
                <a:srgbClr val="25553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5400" dir="54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ectangle 9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blackWhite">
              <a:xfrm>
                <a:off x="2462" y="2008"/>
                <a:ext cx="880" cy="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lt"/>
                    <a:ea typeface="Gulim" pitchFamily="34" charset="-127"/>
                  </a:rPr>
                  <a:t>Arrest and Detention</a:t>
                </a:r>
                <a:endParaRPr lang="en-US" altLang="ko-KR" sz="1400" b="1" dirty="0">
                  <a:solidFill>
                    <a:schemeClr val="bg1"/>
                  </a:solidFill>
                  <a:latin typeface="+mj-lt"/>
                  <a:ea typeface="Gulim" pitchFamily="34" charset="-127"/>
                </a:endParaRPr>
              </a:p>
            </p:txBody>
          </p:sp>
        </p:grp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1607" y="2729"/>
              <a:ext cx="978" cy="577"/>
              <a:chOff x="2400" y="1968"/>
              <a:chExt cx="960" cy="960"/>
            </a:xfrm>
          </p:grpSpPr>
          <p:sp>
            <p:nvSpPr>
              <p:cNvPr id="23" name="Oval 11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blackWhite">
              <a:xfrm>
                <a:off x="2400" y="1968"/>
                <a:ext cx="960" cy="960"/>
              </a:xfrm>
              <a:prstGeom prst="ellipse">
                <a:avLst/>
              </a:prstGeom>
              <a:solidFill>
                <a:srgbClr val="25553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5400" dir="54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GB" sz="1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4" name="Rectangle 12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blackWhite">
              <a:xfrm>
                <a:off x="2448" y="2048"/>
                <a:ext cx="880" cy="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lt"/>
                    <a:ea typeface="Gulim" pitchFamily="34" charset="-127"/>
                  </a:rPr>
                  <a:t>Registration and prosecution</a:t>
                </a:r>
                <a:endParaRPr lang="en-US" altLang="ko-KR" sz="1400" b="1" dirty="0">
                  <a:solidFill>
                    <a:schemeClr val="bg1"/>
                  </a:solidFill>
                  <a:latin typeface="+mj-lt"/>
                  <a:ea typeface="Gulim" pitchFamily="34" charset="-127"/>
                </a:endParaRPr>
              </a:p>
            </p:txBody>
          </p: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3362" y="1725"/>
              <a:ext cx="978" cy="577"/>
              <a:chOff x="2400" y="1968"/>
              <a:chExt cx="960" cy="960"/>
            </a:xfrm>
          </p:grpSpPr>
          <p:sp>
            <p:nvSpPr>
              <p:cNvPr id="21" name="Oval 14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blackWhite">
              <a:xfrm>
                <a:off x="2400" y="1968"/>
                <a:ext cx="960" cy="960"/>
              </a:xfrm>
              <a:prstGeom prst="ellipse">
                <a:avLst/>
              </a:prstGeom>
              <a:solidFill>
                <a:srgbClr val="25553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5400" dir="54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tangle 15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blackWhite">
              <a:xfrm>
                <a:off x="2440" y="2008"/>
                <a:ext cx="880" cy="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lt"/>
                    <a:ea typeface="Gulim" pitchFamily="34" charset="-127"/>
                  </a:rPr>
                  <a:t>Detection and Reporting</a:t>
                </a:r>
                <a:endParaRPr lang="en-US" altLang="ko-KR" sz="1400" b="1" dirty="0">
                  <a:solidFill>
                    <a:schemeClr val="bg1"/>
                  </a:solidFill>
                  <a:latin typeface="+mj-lt"/>
                  <a:ea typeface="Gulim" pitchFamily="34" charset="-127"/>
                </a:endParaRPr>
              </a:p>
            </p:txBody>
          </p:sp>
        </p:grp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1202" y="1728"/>
              <a:ext cx="978" cy="577"/>
              <a:chOff x="2400" y="1968"/>
              <a:chExt cx="960" cy="960"/>
            </a:xfrm>
          </p:grpSpPr>
          <p:sp>
            <p:nvSpPr>
              <p:cNvPr id="19" name="Oval 17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blackWhite">
              <a:xfrm>
                <a:off x="2400" y="1968"/>
                <a:ext cx="960" cy="960"/>
              </a:xfrm>
              <a:prstGeom prst="ellipse">
                <a:avLst/>
              </a:prstGeom>
              <a:solidFill>
                <a:srgbClr val="25553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5400" dir="54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GB" sz="1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blackWhite">
              <a:xfrm>
                <a:off x="2440" y="2008"/>
                <a:ext cx="880" cy="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lt"/>
                    <a:ea typeface="Gulim" pitchFamily="34" charset="-127"/>
                  </a:rPr>
                  <a:t>Implementation and enforcement</a:t>
                </a:r>
                <a:endParaRPr lang="en-US" altLang="ko-KR" sz="1400" b="1" dirty="0">
                  <a:solidFill>
                    <a:schemeClr val="bg1"/>
                  </a:solidFill>
                  <a:latin typeface="+mj-lt"/>
                  <a:ea typeface="Gulim" pitchFamily="34" charset="-127"/>
                </a:endParaRPr>
              </a:p>
            </p:txBody>
          </p:sp>
        </p:grp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2258" y="963"/>
              <a:ext cx="978" cy="577"/>
              <a:chOff x="2400" y="1968"/>
              <a:chExt cx="960" cy="960"/>
            </a:xfrm>
          </p:grpSpPr>
          <p:sp>
            <p:nvSpPr>
              <p:cNvPr id="17" name="Oval 20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blackWhite">
              <a:xfrm>
                <a:off x="2400" y="1968"/>
                <a:ext cx="960" cy="960"/>
              </a:xfrm>
              <a:prstGeom prst="ellipse">
                <a:avLst/>
              </a:prstGeom>
              <a:solidFill>
                <a:srgbClr val="25553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5400" dir="54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blackWhite">
              <a:xfrm>
                <a:off x="2440" y="2008"/>
                <a:ext cx="880" cy="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lt"/>
                    <a:ea typeface="Gulim" pitchFamily="34" charset="-127"/>
                  </a:rPr>
                  <a:t>Legal Scope</a:t>
                </a:r>
                <a:endParaRPr lang="en-US" altLang="ko-KR" sz="1400" b="1" dirty="0">
                  <a:solidFill>
                    <a:schemeClr val="bg1"/>
                  </a:solidFill>
                  <a:latin typeface="+mj-lt"/>
                  <a:ea typeface="Gulim" pitchFamily="34" charset="-127"/>
                </a:endParaRPr>
              </a:p>
            </p:txBody>
          </p:sp>
        </p:grp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 flipH="1">
              <a:off x="2330" y="1673"/>
              <a:ext cx="865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5pPr>
              <a:lvl6pPr marL="10398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6pPr>
              <a:lvl7pPr marL="14970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7pPr>
              <a:lvl8pPr marL="19542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8pPr>
              <a:lvl9pPr marL="24114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9pPr>
            </a:lstStyle>
            <a:p>
              <a:pPr algn="ctr"/>
              <a:r>
                <a:rPr lang="en-US" altLang="ko-KR" sz="2400" b="1" dirty="0" smtClean="0">
                  <a:solidFill>
                    <a:schemeClr val="tx2">
                      <a:lumMod val="50000"/>
                    </a:schemeClr>
                  </a:solidFill>
                  <a:latin typeface="+mj-lt"/>
                  <a:ea typeface="Gulim" pitchFamily="34" charset="-127"/>
                </a:rPr>
                <a:t>5 challenge clusters identified</a:t>
              </a:r>
              <a:endParaRPr lang="en-US" altLang="ko-KR" sz="2400" b="1" dirty="0">
                <a:solidFill>
                  <a:schemeClr val="tx2">
                    <a:lumMod val="50000"/>
                  </a:schemeClr>
                </a:solidFill>
                <a:latin typeface="+mj-lt"/>
                <a:ea typeface="Gulim" pitchFamily="34" charset="-127"/>
              </a:endParaRPr>
            </a:p>
          </p:txBody>
        </p:sp>
      </p:grpSp>
      <p:pic>
        <p:nvPicPr>
          <p:cNvPr id="29" name="Picture 2" descr="D:\WCU_Medan\Foto Barbuk\2012-08-14_Cilandak_ok\BB sitaan_Kulit Harimau - Kulit Tutu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68760"/>
            <a:ext cx="2459094" cy="1621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" r="3714" b="5572"/>
          <a:stretch/>
        </p:blipFill>
        <p:spPr bwMode="auto">
          <a:xfrm>
            <a:off x="6590170" y="5002480"/>
            <a:ext cx="2459094" cy="1232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2" r="3120"/>
          <a:stretch/>
        </p:blipFill>
        <p:spPr bwMode="auto">
          <a:xfrm>
            <a:off x="6592116" y="3068960"/>
            <a:ext cx="2455202" cy="1806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4282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9665" y="782574"/>
            <a:ext cx="1552575" cy="915988"/>
            <a:chOff x="1331640" y="2060848"/>
            <a:chExt cx="1552575" cy="915988"/>
          </a:xfrm>
        </p:grpSpPr>
        <p:sp>
          <p:nvSpPr>
            <p:cNvPr id="7" name="Oval 2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blackWhite">
            <a:xfrm>
              <a:off x="1331640" y="2060848"/>
              <a:ext cx="1552575" cy="915988"/>
            </a:xfrm>
            <a:prstGeom prst="ellipse">
              <a:avLst/>
            </a:prstGeom>
            <a:solidFill>
              <a:srgbClr val="25553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8" name="Rectangle 2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blackWhite">
            <a:xfrm>
              <a:off x="1396331" y="2099014"/>
              <a:ext cx="1423194" cy="839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810" tIns="0" rIns="3810" bIns="0" anchor="ctr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5pPr>
              <a:lvl6pPr marL="10398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6pPr>
              <a:lvl7pPr marL="14970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7pPr>
              <a:lvl8pPr marL="19542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8pPr>
              <a:lvl9pPr marL="24114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9pPr>
            </a:lstStyle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lt"/>
                  <a:ea typeface="Gulim" pitchFamily="34" charset="-127"/>
                </a:rPr>
                <a:t>Legal Scope</a:t>
              </a:r>
              <a:endParaRPr lang="en-US" altLang="ko-KR" sz="1400" b="1" dirty="0">
                <a:solidFill>
                  <a:schemeClr val="bg1"/>
                </a:solidFill>
                <a:latin typeface="+mj-lt"/>
                <a:ea typeface="Gulim" pitchFamily="34" charset="-127"/>
              </a:endParaRPr>
            </a:p>
          </p:txBody>
        </p:sp>
      </p:grpSp>
      <p:cxnSp>
        <p:nvCxnSpPr>
          <p:cNvPr id="11" name="Straight Arrow Connector 10"/>
          <p:cNvCxnSpPr>
            <a:endCxn id="13" idx="1"/>
          </p:cNvCxnSpPr>
          <p:nvPr/>
        </p:nvCxnSpPr>
        <p:spPr>
          <a:xfrm flipV="1">
            <a:off x="1940598" y="1648883"/>
            <a:ext cx="3351482" cy="242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076056" y="1110274"/>
            <a:ext cx="2088232" cy="10801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292080" y="1110274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GR No. 7/1999 fails to protect CITES listed species, and other species that are of critical conservation concern in Indonesia.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92080" y="2204864"/>
            <a:ext cx="2852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No provision</a:t>
            </a:r>
            <a:r>
              <a:rPr lang="id-ID" sz="1600" dirty="0" smtClean="0"/>
              <a:t>s</a:t>
            </a:r>
            <a:r>
              <a:rPr lang="en-GB" sz="1600" dirty="0" smtClean="0"/>
              <a:t> for non-native species protected under CITES (e.g. African ivory).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92080" y="3140968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No legal conservation of species outside protected areas – no connection of species protection to critical habitats.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739581" y="980728"/>
            <a:ext cx="1745318" cy="1336526"/>
            <a:chOff x="411223" y="1720924"/>
            <a:chExt cx="1745318" cy="1336526"/>
          </a:xfrm>
        </p:grpSpPr>
        <p:grpSp>
          <p:nvGrpSpPr>
            <p:cNvPr id="20" name="Group 19"/>
            <p:cNvGrpSpPr/>
            <p:nvPr/>
          </p:nvGrpSpPr>
          <p:grpSpPr>
            <a:xfrm>
              <a:off x="1067938" y="1720924"/>
              <a:ext cx="1088603" cy="699964"/>
              <a:chOff x="1331640" y="2060848"/>
              <a:chExt cx="1552575" cy="915988"/>
            </a:xfrm>
          </p:grpSpPr>
          <p:sp>
            <p:nvSpPr>
              <p:cNvPr id="21" name="Oval 20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blackWhite">
              <a:xfrm>
                <a:off x="1331640" y="2060848"/>
                <a:ext cx="1552575" cy="915988"/>
              </a:xfrm>
              <a:prstGeom prst="ellipse">
                <a:avLst/>
              </a:prstGeom>
              <a:solidFill>
                <a:srgbClr val="25553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5400" dir="54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GB" sz="12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blackWhite">
              <a:xfrm>
                <a:off x="1396331" y="2120488"/>
                <a:ext cx="1423194" cy="839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algn="ctr"/>
                <a:r>
                  <a:rPr lang="en-US" altLang="ko-KR" sz="1050" b="1" dirty="0" smtClean="0">
                    <a:solidFill>
                      <a:schemeClr val="bg1"/>
                    </a:solidFill>
                    <a:latin typeface="+mj-lt"/>
                    <a:ea typeface="Gulim" pitchFamily="34" charset="-127"/>
                  </a:rPr>
                  <a:t>Revision of GR No.7/1999</a:t>
                </a:r>
                <a:endParaRPr lang="en-US" altLang="ko-KR" sz="1050" b="1" dirty="0">
                  <a:solidFill>
                    <a:schemeClr val="bg1"/>
                  </a:solidFill>
                  <a:latin typeface="+mj-lt"/>
                  <a:ea typeface="Gulim" pitchFamily="34" charset="-127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11223" y="2204864"/>
              <a:ext cx="1201017" cy="852586"/>
              <a:chOff x="1331640" y="2060848"/>
              <a:chExt cx="1552575" cy="915988"/>
            </a:xfrm>
          </p:grpSpPr>
          <p:sp>
            <p:nvSpPr>
              <p:cNvPr id="24" name="Oval 20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blackWhite">
              <a:xfrm>
                <a:off x="1331640" y="2060848"/>
                <a:ext cx="1552575" cy="915988"/>
              </a:xfrm>
              <a:prstGeom prst="ellipse">
                <a:avLst/>
              </a:prstGeom>
              <a:solidFill>
                <a:srgbClr val="25553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5400" dir="54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GB" sz="12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blackWhite">
              <a:xfrm>
                <a:off x="1396331" y="2099014"/>
                <a:ext cx="1423194" cy="839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algn="ctr"/>
                <a:r>
                  <a:rPr lang="en-US" altLang="ko-KR" sz="1050" b="1" dirty="0" smtClean="0">
                    <a:solidFill>
                      <a:schemeClr val="bg1"/>
                    </a:solidFill>
                    <a:latin typeface="+mj-lt"/>
                    <a:ea typeface="Gulim" pitchFamily="34" charset="-127"/>
                  </a:rPr>
                  <a:t>Reform of Act No.5/1990</a:t>
                </a:r>
                <a:endParaRPr lang="en-US" altLang="ko-KR" sz="1050" b="1" dirty="0">
                  <a:solidFill>
                    <a:schemeClr val="bg1"/>
                  </a:solidFill>
                  <a:latin typeface="+mj-lt"/>
                  <a:ea typeface="Gulim" pitchFamily="34" charset="-127"/>
                </a:endParaRPr>
              </a:p>
            </p:txBody>
          </p:sp>
        </p:grpSp>
      </p:grpSp>
      <p:cxnSp>
        <p:nvCxnSpPr>
          <p:cNvPr id="26" name="Straight Arrow Connector 25"/>
          <p:cNvCxnSpPr>
            <a:stCxn id="24" idx="6"/>
            <a:endCxn id="15" idx="1"/>
          </p:cNvCxnSpPr>
          <p:nvPr/>
        </p:nvCxnSpPr>
        <p:spPr>
          <a:xfrm>
            <a:off x="1940598" y="1890961"/>
            <a:ext cx="3351482" cy="729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6"/>
            <a:endCxn id="16" idx="1"/>
          </p:cNvCxnSpPr>
          <p:nvPr/>
        </p:nvCxnSpPr>
        <p:spPr>
          <a:xfrm>
            <a:off x="1940598" y="1890961"/>
            <a:ext cx="3351482" cy="17886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4" idx="6"/>
            <a:endCxn id="42" idx="1"/>
          </p:cNvCxnSpPr>
          <p:nvPr/>
        </p:nvCxnSpPr>
        <p:spPr>
          <a:xfrm>
            <a:off x="1940598" y="1890961"/>
            <a:ext cx="3351482" cy="2685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8534400" cy="396280"/>
          </a:xfrm>
        </p:spPr>
        <p:txBody>
          <a:bodyPr/>
          <a:lstStyle/>
          <a:p>
            <a:r>
              <a:rPr lang="en-GB" sz="2400" cap="none" dirty="0" smtClean="0"/>
              <a:t>EXAMPLE: Legal Scope - Identified Challenges</a:t>
            </a:r>
            <a:endParaRPr lang="en-GB" sz="2400" cap="none" dirty="0"/>
          </a:p>
        </p:txBody>
      </p:sp>
      <p:sp>
        <p:nvSpPr>
          <p:cNvPr id="42" name="TextBox 41"/>
          <p:cNvSpPr txBox="1"/>
          <p:nvPr/>
        </p:nvSpPr>
        <p:spPr>
          <a:xfrm>
            <a:off x="5292080" y="428438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Enforcement powers of forestry investigators are limited </a:t>
            </a:r>
            <a:endParaRPr lang="en-GB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5292080" y="4941168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 CITES management authority for marine species is currently </a:t>
            </a:r>
            <a:r>
              <a:rPr lang="en-GB" sz="1600" dirty="0" err="1" smtClean="0"/>
              <a:t>MoEF</a:t>
            </a:r>
            <a:r>
              <a:rPr lang="en-GB" sz="1600" dirty="0" smtClean="0"/>
              <a:t> – and marine species have insufficient focus. This could be revised</a:t>
            </a:r>
            <a:endParaRPr lang="en-GB" sz="1600" dirty="0"/>
          </a:p>
        </p:txBody>
      </p:sp>
      <p:cxnSp>
        <p:nvCxnSpPr>
          <p:cNvPr id="49" name="Straight Arrow Connector 48"/>
          <p:cNvCxnSpPr>
            <a:stCxn id="24" idx="6"/>
            <a:endCxn id="48" idx="1"/>
          </p:cNvCxnSpPr>
          <p:nvPr/>
        </p:nvCxnSpPr>
        <p:spPr>
          <a:xfrm>
            <a:off x="1940598" y="1890961"/>
            <a:ext cx="3351482" cy="3588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906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7097" y="856688"/>
            <a:ext cx="1552575" cy="915988"/>
            <a:chOff x="1331640" y="2060848"/>
            <a:chExt cx="1552575" cy="915988"/>
          </a:xfrm>
        </p:grpSpPr>
        <p:sp>
          <p:nvSpPr>
            <p:cNvPr id="7" name="Oval 2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blackWhite">
            <a:xfrm>
              <a:off x="1331640" y="2060848"/>
              <a:ext cx="1552575" cy="915988"/>
            </a:xfrm>
            <a:prstGeom prst="ellipse">
              <a:avLst/>
            </a:prstGeom>
            <a:solidFill>
              <a:srgbClr val="25553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Rectangle 21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blackWhite">
            <a:xfrm>
              <a:off x="1396331" y="2099014"/>
              <a:ext cx="1423194" cy="839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810" tIns="0" rIns="3810" bIns="0" anchor="ctr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5pPr>
              <a:lvl6pPr marL="10398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6pPr>
              <a:lvl7pPr marL="14970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7pPr>
              <a:lvl8pPr marL="19542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8pPr>
              <a:lvl9pPr marL="24114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9pPr>
            </a:lstStyle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lt"/>
                  <a:ea typeface="Gulim" pitchFamily="34" charset="-127"/>
                </a:rPr>
                <a:t>Legal Scope</a:t>
              </a:r>
              <a:endParaRPr lang="en-US" altLang="ko-KR" sz="1400" b="1" dirty="0">
                <a:solidFill>
                  <a:schemeClr val="bg1"/>
                </a:solidFill>
                <a:latin typeface="+mj-lt"/>
                <a:ea typeface="Gulim" pitchFamily="34" charset="-127"/>
              </a:endParaRPr>
            </a:p>
          </p:txBody>
        </p:sp>
      </p:grp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8534400" cy="396280"/>
          </a:xfrm>
        </p:spPr>
        <p:txBody>
          <a:bodyPr/>
          <a:lstStyle/>
          <a:p>
            <a:r>
              <a:rPr lang="en-GB" sz="2400" cap="none" dirty="0" smtClean="0"/>
              <a:t>EXAMPLE: Legal Scope - Possible actions</a:t>
            </a:r>
            <a:endParaRPr lang="en-GB" sz="2400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2843808" y="954008"/>
            <a:ext cx="61206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Revision on species protection – GR. No.7/1999, to align with CITES as a minimum.</a:t>
            </a:r>
          </a:p>
          <a:p>
            <a:endParaRPr lang="en-GB" dirty="0"/>
          </a:p>
          <a:p>
            <a:r>
              <a:rPr lang="en-GB" dirty="0" smtClean="0"/>
              <a:t>Revision of penalties: higher fines – max./min. sentences</a:t>
            </a:r>
          </a:p>
          <a:p>
            <a:endParaRPr lang="en-GB" dirty="0" smtClean="0"/>
          </a:p>
          <a:p>
            <a:r>
              <a:rPr lang="en-GB" dirty="0" smtClean="0"/>
              <a:t>Removal of various exclusion clauses (wildlife as gifts)</a:t>
            </a:r>
          </a:p>
          <a:p>
            <a:endParaRPr lang="en-GB" dirty="0" smtClean="0"/>
          </a:p>
          <a:p>
            <a:r>
              <a:rPr lang="en-GB" dirty="0" smtClean="0"/>
              <a:t>Increase authority of forestry and civil investigators and increase their powers of arrest and investigation</a:t>
            </a:r>
          </a:p>
          <a:p>
            <a:endParaRPr lang="en-GB" dirty="0" smtClean="0"/>
          </a:p>
          <a:p>
            <a:r>
              <a:rPr lang="en-GB" dirty="0" smtClean="0"/>
              <a:t>Allow prosecution of civil suits – e.g. enable legal </a:t>
            </a:r>
            <a:r>
              <a:rPr lang="en-GB" dirty="0"/>
              <a:t>action to be taken against government officers for </a:t>
            </a:r>
            <a:r>
              <a:rPr lang="en-GB" dirty="0" smtClean="0"/>
              <a:t>failure </a:t>
            </a:r>
            <a:r>
              <a:rPr lang="en-GB" dirty="0"/>
              <a:t>to enforce existing legislation.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Online trading of wildlife trade – e.g. allowing photos, videos and online as admissible evidence in wildlife crime cases.</a:t>
            </a:r>
          </a:p>
          <a:p>
            <a:endParaRPr lang="en-GB" dirty="0" smtClean="0"/>
          </a:p>
          <a:p>
            <a:r>
              <a:rPr lang="en-GB" dirty="0" smtClean="0"/>
              <a:t>Link protected species with their habitats on GR No.7/1999. </a:t>
            </a:r>
          </a:p>
          <a:p>
            <a:endParaRPr lang="en-GB" dirty="0"/>
          </a:p>
          <a:p>
            <a:endParaRPr lang="en-GB" dirty="0"/>
          </a:p>
        </p:txBody>
      </p:sp>
      <p:cxnSp>
        <p:nvCxnSpPr>
          <p:cNvPr id="27" name="Straight Arrow Connector 26"/>
          <p:cNvCxnSpPr>
            <a:stCxn id="7" idx="5"/>
          </p:cNvCxnSpPr>
          <p:nvPr/>
        </p:nvCxnSpPr>
        <p:spPr>
          <a:xfrm flipV="1">
            <a:off x="1392303" y="1314682"/>
            <a:ext cx="1518602" cy="323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5"/>
          </p:cNvCxnSpPr>
          <p:nvPr/>
        </p:nvCxnSpPr>
        <p:spPr>
          <a:xfrm>
            <a:off x="1392303" y="1638533"/>
            <a:ext cx="1518602" cy="278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5"/>
          </p:cNvCxnSpPr>
          <p:nvPr/>
        </p:nvCxnSpPr>
        <p:spPr>
          <a:xfrm>
            <a:off x="1392303" y="1638533"/>
            <a:ext cx="1518602" cy="7512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7" idx="5"/>
          </p:cNvCxnSpPr>
          <p:nvPr/>
        </p:nvCxnSpPr>
        <p:spPr>
          <a:xfrm>
            <a:off x="1392303" y="1638533"/>
            <a:ext cx="1518602" cy="15024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" idx="5"/>
          </p:cNvCxnSpPr>
          <p:nvPr/>
        </p:nvCxnSpPr>
        <p:spPr>
          <a:xfrm>
            <a:off x="1392303" y="1638533"/>
            <a:ext cx="1518602" cy="3446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7" idx="5"/>
          </p:cNvCxnSpPr>
          <p:nvPr/>
        </p:nvCxnSpPr>
        <p:spPr>
          <a:xfrm>
            <a:off x="1392303" y="1638533"/>
            <a:ext cx="1518602" cy="41667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7" idx="5"/>
          </p:cNvCxnSpPr>
          <p:nvPr/>
        </p:nvCxnSpPr>
        <p:spPr>
          <a:xfrm>
            <a:off x="1392303" y="1638533"/>
            <a:ext cx="1518602" cy="24385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0327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053"/>
            <a:ext cx="8534400" cy="415627"/>
          </a:xfrm>
        </p:spPr>
        <p:txBody>
          <a:bodyPr/>
          <a:lstStyle/>
          <a:p>
            <a:r>
              <a:rPr lang="en-GB" sz="2400" cap="none" dirty="0" smtClean="0"/>
              <a:t>OTHER IDENTIFIED CHALLENGES </a:t>
            </a:r>
            <a:endParaRPr lang="en-GB" sz="2400" cap="none" dirty="0"/>
          </a:p>
        </p:txBody>
      </p:sp>
      <p:sp>
        <p:nvSpPr>
          <p:cNvPr id="11" name="TextBox 10"/>
          <p:cNvSpPr txBox="1"/>
          <p:nvPr/>
        </p:nvSpPr>
        <p:spPr>
          <a:xfrm>
            <a:off x="2555776" y="5724545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600" dirty="0" smtClean="0"/>
              <a:t>Legally </a:t>
            </a:r>
            <a:r>
              <a:rPr lang="en-US" sz="1600" dirty="0"/>
              <a:t>permitted quotas on harvesting of CITES</a:t>
            </a:r>
            <a:r>
              <a:rPr lang="id-ID" sz="1600" dirty="0"/>
              <a:t>-</a:t>
            </a:r>
            <a:r>
              <a:rPr lang="en-US" sz="1600" dirty="0"/>
              <a:t>listed species are poorly established and poorly monitored</a:t>
            </a:r>
            <a:r>
              <a:rPr lang="en-US" sz="1600" dirty="0" smtClean="0"/>
              <a:t>.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530748" y="2060848"/>
            <a:ext cx="65057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600" dirty="0"/>
              <a:t>Forestry PPNS </a:t>
            </a:r>
            <a:r>
              <a:rPr lang="en-US" sz="1600" dirty="0" smtClean="0"/>
              <a:t>cannot arrest suspects of </a:t>
            </a:r>
            <a:r>
              <a:rPr lang="en-US" sz="1600" dirty="0"/>
              <a:t>‘wildlife crime’. </a:t>
            </a:r>
            <a:endParaRPr lang="en-GB" sz="1600" dirty="0"/>
          </a:p>
          <a:p>
            <a:pPr fontAlgn="t"/>
            <a:endParaRPr lang="en-US" sz="1600" dirty="0" smtClean="0"/>
          </a:p>
          <a:p>
            <a:pPr fontAlgn="t"/>
            <a:r>
              <a:rPr lang="en-US" sz="1600" dirty="0" smtClean="0"/>
              <a:t>Improper </a:t>
            </a:r>
            <a:r>
              <a:rPr lang="en-US" sz="1600" dirty="0"/>
              <a:t>legal process </a:t>
            </a:r>
            <a:r>
              <a:rPr lang="en-US" sz="1600" dirty="0" smtClean="0"/>
              <a:t>often leads </a:t>
            </a:r>
            <a:r>
              <a:rPr lang="en-US" sz="1600" dirty="0"/>
              <a:t>to early case dismissal</a:t>
            </a:r>
            <a:r>
              <a:rPr lang="en-US" sz="1600" dirty="0" smtClean="0"/>
              <a:t>.</a:t>
            </a:r>
          </a:p>
          <a:p>
            <a:pPr fontAlgn="t"/>
            <a:endParaRPr lang="en-GB" sz="1600" dirty="0"/>
          </a:p>
          <a:p>
            <a:pPr fontAlgn="t"/>
            <a:r>
              <a:rPr lang="en-US" sz="1600" dirty="0"/>
              <a:t>Lack of technical knowledge within police investigators and </a:t>
            </a:r>
            <a:r>
              <a:rPr lang="id-ID" sz="1600" dirty="0"/>
              <a:t>prosecutors</a:t>
            </a:r>
            <a:r>
              <a:rPr lang="en-US" sz="1600" dirty="0" smtClean="0"/>
              <a:t>.</a:t>
            </a:r>
            <a:endParaRPr lang="en-GB" sz="1600" dirty="0" smtClean="0"/>
          </a:p>
          <a:p>
            <a:pPr fontAlgn="t"/>
            <a:endParaRPr lang="en-GB" sz="1600" dirty="0" smtClean="0"/>
          </a:p>
          <a:p>
            <a:r>
              <a:rPr lang="en-US" sz="1600" dirty="0"/>
              <a:t>Investigation of online wildlife trading is limited and is restricted to investigators without expertise in wildlife trade.</a:t>
            </a:r>
            <a:endParaRPr lang="en-GB" sz="1600" dirty="0"/>
          </a:p>
          <a:p>
            <a:endParaRPr lang="en-GB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555776" y="1052736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600" dirty="0"/>
              <a:t>Minimal crime </a:t>
            </a:r>
            <a:r>
              <a:rPr lang="en-US" sz="1600" dirty="0" smtClean="0"/>
              <a:t>detection – few staff, limited ground based actions.</a:t>
            </a:r>
          </a:p>
          <a:p>
            <a:pPr fontAlgn="t"/>
            <a:endParaRPr lang="en-GB" sz="1600" dirty="0"/>
          </a:p>
          <a:p>
            <a:pPr fontAlgn="t"/>
            <a:r>
              <a:rPr lang="en-US" sz="1600" dirty="0"/>
              <a:t>Insufficient knowledge/training for enforcement officers</a:t>
            </a:r>
            <a:endParaRPr lang="en-GB" sz="1600" dirty="0"/>
          </a:p>
          <a:p>
            <a:endParaRPr lang="en-GB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2555776" y="4221088"/>
            <a:ext cx="6588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600" dirty="0" smtClean="0"/>
              <a:t>Sentencing is often based on ‘state losses’- these are difficult to determine for wildlife crime.  </a:t>
            </a:r>
          </a:p>
          <a:p>
            <a:pPr fontAlgn="t"/>
            <a:endParaRPr lang="en-GB" sz="1600" dirty="0"/>
          </a:p>
          <a:p>
            <a:pPr fontAlgn="t"/>
            <a:r>
              <a:rPr lang="en-US" sz="1600" dirty="0"/>
              <a:t>Limited collaboration </a:t>
            </a:r>
            <a:r>
              <a:rPr lang="en-US" sz="1600" dirty="0" smtClean="0"/>
              <a:t>– police/military, forestry </a:t>
            </a:r>
            <a:r>
              <a:rPr lang="en-US" sz="1600" dirty="0"/>
              <a:t>rangers, civil investigators</a:t>
            </a:r>
            <a:r>
              <a:rPr lang="id-ID" sz="1600" dirty="0"/>
              <a:t>, </a:t>
            </a:r>
            <a:r>
              <a:rPr lang="id-ID" sz="1600" dirty="0" smtClean="0"/>
              <a:t>and </a:t>
            </a:r>
            <a:r>
              <a:rPr lang="id-ID" sz="1600" dirty="0"/>
              <a:t>the </a:t>
            </a:r>
            <a:r>
              <a:rPr lang="id-ID" sz="1600" dirty="0" smtClean="0"/>
              <a:t>public</a:t>
            </a:r>
            <a:r>
              <a:rPr lang="en-US" sz="1600" dirty="0"/>
              <a:t>.</a:t>
            </a:r>
            <a:endParaRPr lang="en-GB" sz="16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283121" y="1013064"/>
            <a:ext cx="1552575" cy="5152240"/>
            <a:chOff x="395536" y="764704"/>
            <a:chExt cx="1552575" cy="5152240"/>
          </a:xfrm>
        </p:grpSpPr>
        <p:grpSp>
          <p:nvGrpSpPr>
            <p:cNvPr id="7" name="Group 6"/>
            <p:cNvGrpSpPr/>
            <p:nvPr/>
          </p:nvGrpSpPr>
          <p:grpSpPr>
            <a:xfrm>
              <a:off x="395536" y="5000956"/>
              <a:ext cx="1552575" cy="915988"/>
              <a:chOff x="2060104" y="3092549"/>
              <a:chExt cx="1552575" cy="915988"/>
            </a:xfrm>
          </p:grpSpPr>
          <p:sp>
            <p:nvSpPr>
              <p:cNvPr id="5" name="Oval 17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blackWhite">
              <a:xfrm>
                <a:off x="2060104" y="3092549"/>
                <a:ext cx="1552575" cy="915988"/>
              </a:xfrm>
              <a:prstGeom prst="ellipse">
                <a:avLst/>
              </a:prstGeom>
              <a:solidFill>
                <a:srgbClr val="25553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5400" dir="54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GB" sz="1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" name="Rectangle 18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blackWhite">
              <a:xfrm>
                <a:off x="2124795" y="3130715"/>
                <a:ext cx="1423194" cy="839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lt"/>
                    <a:ea typeface="Gulim" pitchFamily="34" charset="-127"/>
                  </a:rPr>
                  <a:t>Implementation and Enforcement </a:t>
                </a:r>
                <a:endParaRPr lang="en-US" altLang="ko-KR" sz="1400" b="1" dirty="0">
                  <a:solidFill>
                    <a:schemeClr val="bg1"/>
                  </a:solidFill>
                  <a:latin typeface="+mj-lt"/>
                  <a:ea typeface="Gulim" pitchFamily="34" charset="-127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95536" y="2420888"/>
              <a:ext cx="1552575" cy="915988"/>
              <a:chOff x="4687417" y="4529236"/>
              <a:chExt cx="1552575" cy="915988"/>
            </a:xfrm>
          </p:grpSpPr>
          <p:sp>
            <p:nvSpPr>
              <p:cNvPr id="17" name="Oval 8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blackWhite">
              <a:xfrm>
                <a:off x="4687417" y="4529236"/>
                <a:ext cx="1552575" cy="915988"/>
              </a:xfrm>
              <a:prstGeom prst="ellipse">
                <a:avLst/>
              </a:prstGeom>
              <a:solidFill>
                <a:srgbClr val="25553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5400" dir="54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9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blackWhite">
              <a:xfrm>
                <a:off x="4787687" y="4567402"/>
                <a:ext cx="1423194" cy="839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lt"/>
                    <a:ea typeface="Gulim" pitchFamily="34" charset="-127"/>
                  </a:rPr>
                  <a:t>Arrest and Detention</a:t>
                </a:r>
                <a:endParaRPr lang="en-US" altLang="ko-KR" sz="1400" b="1" dirty="0">
                  <a:solidFill>
                    <a:schemeClr val="bg1"/>
                  </a:solidFill>
                  <a:latin typeface="+mj-lt"/>
                  <a:ea typeface="Gulim" pitchFamily="34" charset="-127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95536" y="1150363"/>
              <a:ext cx="1552575" cy="915988"/>
              <a:chOff x="5336704" y="2935386"/>
              <a:chExt cx="1552575" cy="915988"/>
            </a:xfrm>
          </p:grpSpPr>
          <p:sp>
            <p:nvSpPr>
              <p:cNvPr id="24" name="Oval 14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blackWhite">
              <a:xfrm>
                <a:off x="5336704" y="2935386"/>
                <a:ext cx="1552575" cy="915988"/>
              </a:xfrm>
              <a:prstGeom prst="ellipse">
                <a:avLst/>
              </a:prstGeom>
              <a:solidFill>
                <a:srgbClr val="25553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5400" dir="54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 15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blackWhite">
              <a:xfrm>
                <a:off x="5401395" y="2973552"/>
                <a:ext cx="1423194" cy="839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lt"/>
                    <a:ea typeface="Gulim" pitchFamily="34" charset="-127"/>
                  </a:rPr>
                  <a:t>Detection and Reporting</a:t>
                </a:r>
                <a:endParaRPr lang="en-US" altLang="ko-KR" sz="1400" b="1" dirty="0">
                  <a:solidFill>
                    <a:schemeClr val="bg1"/>
                  </a:solidFill>
                  <a:latin typeface="+mj-lt"/>
                  <a:ea typeface="Gulim" pitchFamily="34" charset="-127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95536" y="3703306"/>
              <a:ext cx="1552575" cy="915988"/>
              <a:chOff x="2550642" y="4529236"/>
              <a:chExt cx="1552575" cy="915988"/>
            </a:xfrm>
          </p:grpSpPr>
          <p:sp>
            <p:nvSpPr>
              <p:cNvPr id="29" name="Oval 11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blackWhite">
              <a:xfrm>
                <a:off x="2550642" y="4529236"/>
                <a:ext cx="1552575" cy="915988"/>
              </a:xfrm>
              <a:prstGeom prst="ellipse">
                <a:avLst/>
              </a:prstGeom>
              <a:solidFill>
                <a:srgbClr val="25553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5400" dir="54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GB" sz="1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0" name="Rectangle 12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blackWhite">
              <a:xfrm>
                <a:off x="2628271" y="4605568"/>
                <a:ext cx="1423194" cy="839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lt"/>
                    <a:ea typeface="Gulim" pitchFamily="34" charset="-127"/>
                  </a:rPr>
                  <a:t>Registration and prosecution</a:t>
                </a:r>
                <a:endParaRPr lang="en-US" altLang="ko-KR" sz="1400" b="1" dirty="0">
                  <a:solidFill>
                    <a:schemeClr val="bg1"/>
                  </a:solidFill>
                  <a:latin typeface="+mj-lt"/>
                  <a:ea typeface="Gulim" pitchFamily="34" charset="-127"/>
                </a:endParaRPr>
              </a:p>
            </p:txBody>
          </p:sp>
        </p:grpSp>
        <p:cxnSp>
          <p:nvCxnSpPr>
            <p:cNvPr id="32" name="Straight Arrow Connector 31"/>
            <p:cNvCxnSpPr>
              <a:endCxn id="24" idx="0"/>
            </p:cNvCxnSpPr>
            <p:nvPr/>
          </p:nvCxnSpPr>
          <p:spPr>
            <a:xfrm>
              <a:off x="1171824" y="764704"/>
              <a:ext cx="0" cy="3856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9" idx="4"/>
              <a:endCxn id="5" idx="0"/>
            </p:cNvCxnSpPr>
            <p:nvPr/>
          </p:nvCxnSpPr>
          <p:spPr>
            <a:xfrm>
              <a:off x="1171824" y="4619294"/>
              <a:ext cx="0" cy="3816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4" idx="4"/>
              <a:endCxn id="17" idx="0"/>
            </p:cNvCxnSpPr>
            <p:nvPr/>
          </p:nvCxnSpPr>
          <p:spPr>
            <a:xfrm>
              <a:off x="1171824" y="2066351"/>
              <a:ext cx="0" cy="3545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7" idx="4"/>
              <a:endCxn id="29" idx="0"/>
            </p:cNvCxnSpPr>
            <p:nvPr/>
          </p:nvCxnSpPr>
          <p:spPr>
            <a:xfrm>
              <a:off x="1171824" y="3336876"/>
              <a:ext cx="0" cy="3664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Arrow Connector 51"/>
          <p:cNvCxnSpPr>
            <a:stCxn id="24" idx="6"/>
          </p:cNvCxnSpPr>
          <p:nvPr/>
        </p:nvCxnSpPr>
        <p:spPr>
          <a:xfrm flipV="1">
            <a:off x="1835696" y="1205893"/>
            <a:ext cx="720080" cy="650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7" idx="6"/>
          </p:cNvCxnSpPr>
          <p:nvPr/>
        </p:nvCxnSpPr>
        <p:spPr>
          <a:xfrm flipV="1">
            <a:off x="1835696" y="2314711"/>
            <a:ext cx="720080" cy="8125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4" idx="6"/>
          </p:cNvCxnSpPr>
          <p:nvPr/>
        </p:nvCxnSpPr>
        <p:spPr>
          <a:xfrm flipV="1">
            <a:off x="1835696" y="1772816"/>
            <a:ext cx="720080" cy="83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7" idx="6"/>
          </p:cNvCxnSpPr>
          <p:nvPr/>
        </p:nvCxnSpPr>
        <p:spPr>
          <a:xfrm flipV="1">
            <a:off x="1835696" y="2720976"/>
            <a:ext cx="720080" cy="406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9" idx="6"/>
          </p:cNvCxnSpPr>
          <p:nvPr/>
        </p:nvCxnSpPr>
        <p:spPr>
          <a:xfrm>
            <a:off x="1835696" y="4409660"/>
            <a:ext cx="720080" cy="102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7" idx="6"/>
            <a:endCxn id="15" idx="1"/>
          </p:cNvCxnSpPr>
          <p:nvPr/>
        </p:nvCxnSpPr>
        <p:spPr>
          <a:xfrm>
            <a:off x="1835696" y="3127242"/>
            <a:ext cx="695052" cy="87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29" idx="6"/>
          </p:cNvCxnSpPr>
          <p:nvPr/>
        </p:nvCxnSpPr>
        <p:spPr>
          <a:xfrm>
            <a:off x="1835696" y="4409660"/>
            <a:ext cx="720080" cy="839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5" idx="6"/>
            <a:endCxn id="11" idx="1"/>
          </p:cNvCxnSpPr>
          <p:nvPr/>
        </p:nvCxnSpPr>
        <p:spPr>
          <a:xfrm>
            <a:off x="1835696" y="5707310"/>
            <a:ext cx="720080" cy="3096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7" idx="6"/>
          </p:cNvCxnSpPr>
          <p:nvPr/>
        </p:nvCxnSpPr>
        <p:spPr>
          <a:xfrm>
            <a:off x="1835696" y="3127242"/>
            <a:ext cx="720080" cy="6412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4253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2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87015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SUMMARY: POLICY AND LEGAL CONTEXT</a:t>
            </a:r>
            <a:endParaRPr lang="en-GB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870967"/>
            <a:ext cx="33123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On paper, Indonesia’s legal framework for combatting wildlife crime appears comprehensive and sufficient.</a:t>
            </a:r>
          </a:p>
          <a:p>
            <a:r>
              <a:rPr lang="en-GB" dirty="0" smtClean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 reality, significant legal loopholes exist which facilitate and perpetuate wildlife crime at industrial volumes.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Act No. 5/1990 and GR.No.7/1999 are key targets for reform.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Many options exist for immediate improvements in enforcement, and to increase the rate of successful prosecutions.</a:t>
            </a:r>
            <a:endParaRPr lang="en-GB" b="1" dirty="0"/>
          </a:p>
        </p:txBody>
      </p:sp>
      <p:pic>
        <p:nvPicPr>
          <p:cNvPr id="3074" name="Picture 2" descr="C:\Users\Matt\Desktop\Manta ray bus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2512" y="1798176"/>
            <a:ext cx="535416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5845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-27384"/>
            <a:ext cx="8534400" cy="523875"/>
          </a:xfrm>
        </p:spPr>
        <p:txBody>
          <a:bodyPr/>
          <a:lstStyle/>
          <a:p>
            <a:r>
              <a:rPr lang="en-GB" sz="2400" dirty="0"/>
              <a:t>current knowledge, trends and priority </a:t>
            </a:r>
            <a:r>
              <a:rPr lang="en-GB" sz="2400" dirty="0" smtClean="0"/>
              <a:t>actions</a:t>
            </a:r>
            <a:endParaRPr lang="en-GB" sz="2400" dirty="0"/>
          </a:p>
        </p:txBody>
      </p:sp>
      <p:pic>
        <p:nvPicPr>
          <p:cNvPr id="6" name="Picture 2" descr="C:\Users\Matt\Desktop\Manta_Bali-II-watermarke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08912" cy="542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254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 143.875"/>
  <p:tag name="TOP" val=" 20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heme/theme1.xml><?xml version="1.0" encoding="utf-8"?>
<a:theme xmlns:a="http://schemas.openxmlformats.org/drawingml/2006/main" name="TS103417271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nded_Design_Blue">
    <a:dk1>
      <a:srgbClr val="404040"/>
    </a:dk1>
    <a:lt1>
      <a:sysClr val="window" lastClr="FFFFFF"/>
    </a:lt1>
    <a:dk2>
      <a:srgbClr val="263050"/>
    </a:dk2>
    <a:lt2>
      <a:srgbClr val="E5E8E8"/>
    </a:lt2>
    <a:accent1>
      <a:srgbClr val="77B142"/>
    </a:accent1>
    <a:accent2>
      <a:srgbClr val="E3C01E"/>
    </a:accent2>
    <a:accent3>
      <a:srgbClr val="0070C0"/>
    </a:accent3>
    <a:accent4>
      <a:srgbClr val="7556A4"/>
    </a:accent4>
    <a:accent5>
      <a:srgbClr val="F08F1E"/>
    </a:accent5>
    <a:accent6>
      <a:srgbClr val="CB3E3A"/>
    </a:accent6>
    <a:hlink>
      <a:srgbClr val="0070C0"/>
    </a:hlink>
    <a:folHlink>
      <a:srgbClr val="7556A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5827</TotalTime>
  <Words>1598</Words>
  <Application>Microsoft Office PowerPoint</Application>
  <PresentationFormat>On-screen Show (4:3)</PresentationFormat>
  <Paragraphs>198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TS103417271</vt:lpstr>
      <vt:lpstr>WILDLIFE CRIME IN INDONESIA</vt:lpstr>
      <vt:lpstr>PowerPoint Presentation</vt:lpstr>
      <vt:lpstr>PowerPoint Presentation</vt:lpstr>
      <vt:lpstr>Wildlife Crime In Indonesia: Policy And Legal Context</vt:lpstr>
      <vt:lpstr>EXAMPLE: Legal Scope - Identified Challenges</vt:lpstr>
      <vt:lpstr>EXAMPLE: Legal Scope - Possible actions</vt:lpstr>
      <vt:lpstr>OTHER IDENTIFIED CHALLENGES </vt:lpstr>
      <vt:lpstr>PowerPoint Presentation</vt:lpstr>
      <vt:lpstr>current knowledge, trends and priority actions</vt:lpstr>
      <vt:lpstr>WILDLIFE TRADE: KEY TRENDS</vt:lpstr>
      <vt:lpstr>PowerPoint Presentation</vt:lpstr>
      <vt:lpstr>Indicators of VOLUME</vt:lpstr>
      <vt:lpstr>Indicators of volume</vt:lpstr>
      <vt:lpstr>PowerPoint Presentation</vt:lpstr>
      <vt:lpstr>MARKET values</vt:lpstr>
      <vt:lpstr>Extraction areas </vt:lpstr>
      <vt:lpstr>Trade routes</vt:lpstr>
      <vt:lpstr>PowerPoint Presentation</vt:lpstr>
      <vt:lpstr>CRITICAL GAP: Data availability</vt:lpstr>
      <vt:lpstr>PowerPoint Presentation</vt:lpstr>
      <vt:lpstr>WCS response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</dc:creator>
  <cp:lastModifiedBy>Mike</cp:lastModifiedBy>
  <cp:revision>85</cp:revision>
  <dcterms:created xsi:type="dcterms:W3CDTF">2015-04-14T14:32:38Z</dcterms:created>
  <dcterms:modified xsi:type="dcterms:W3CDTF">2016-03-08T09:02:30Z</dcterms:modified>
</cp:coreProperties>
</file>